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320" r:id="rId4"/>
    <p:sldId id="325" r:id="rId5"/>
    <p:sldId id="315" r:id="rId6"/>
    <p:sldId id="327" r:id="rId7"/>
    <p:sldId id="328" r:id="rId8"/>
    <p:sldId id="329" r:id="rId9"/>
    <p:sldId id="330" r:id="rId10"/>
    <p:sldId id="331" r:id="rId11"/>
    <p:sldId id="332" r:id="rId12"/>
    <p:sldId id="334" r:id="rId13"/>
    <p:sldId id="335" r:id="rId14"/>
    <p:sldId id="336" r:id="rId15"/>
    <p:sldId id="337" r:id="rId16"/>
    <p:sldId id="338" r:id="rId17"/>
    <p:sldId id="333" r:id="rId18"/>
    <p:sldId id="341" r:id="rId19"/>
    <p:sldId id="340" r:id="rId20"/>
    <p:sldId id="342" r:id="rId21"/>
    <p:sldId id="339" r:id="rId22"/>
    <p:sldId id="262" r:id="rId23"/>
  </p:sldIdLst>
  <p:sldSz cx="12192000" cy="6858000"/>
  <p:notesSz cx="6858000" cy="9144000"/>
  <p:embeddedFontLst>
    <p:embeddedFont>
      <p:font typeface="맑은 고딕" panose="020B0503020000020004" pitchFamily="34" charset="-127"/>
      <p:regular r:id="rId26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KoPub돋움체 Bold" panose="020F0502020204030204" pitchFamily="34" charset="0"/>
      <p:regular r:id="rId32"/>
      <p:bold r:id="rId33"/>
      <p:italic r:id="rId34"/>
      <p:boldItalic r:id="rId35"/>
    </p:embeddedFont>
    <p:embeddedFont>
      <p:font typeface="KoPub돋움체 Light" panose="020F0502020204030204" pitchFamily="34" charset="0"/>
      <p:regular r:id="rId36"/>
      <p:bold r:id="rId37"/>
      <p:italic r:id="rId38"/>
      <p:boldItalic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7A0"/>
    <a:srgbClr val="FA827C"/>
    <a:srgbClr val="D9DAD8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61" autoAdjust="0"/>
    <p:restoredTop sz="81479"/>
  </p:normalViewPr>
  <p:slideViewPr>
    <p:cSldViewPr snapToGrid="0">
      <p:cViewPr>
        <p:scale>
          <a:sx n="88" d="100"/>
          <a:sy n="88" d="100"/>
        </p:scale>
        <p:origin x="632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242A80F-71B7-B445-8FAD-6EF670FD63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37EF024-2598-C446-88A8-0D643E927BC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DB81A0-D4F1-A94E-A744-2264ACA93F8F}" type="datetimeFigureOut">
              <a:rPr kumimoji="1" lang="ko-Kore-KR" altLang="en-US" smtClean="0"/>
              <a:t>2021. 12. 3.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12EDC5-2AC7-0D44-AC07-4EF4CEF7C8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kumimoji="1" lang="en-US" altLang="ko-Kore-KR"/>
              <a:t>/ 17</a:t>
            </a:r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12922C-955B-7645-8385-0320B104D8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17E960-78E4-8B40-BF14-25C775FFD76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1412769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C66D80-4D6F-EA46-A5CF-E8EC8F7DA684}" type="datetimeFigureOut">
              <a:rPr kumimoji="1" lang="ko-Kore-KR" altLang="en-US" smtClean="0"/>
              <a:t>2021. 12. 3.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kumimoji="1" lang="en-US" altLang="ko-Kore-KR"/>
              <a:t>/ 17</a:t>
            </a:r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0B9065-8E07-674E-9587-55F956516B2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677893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kumimoji="1" lang="en-US" altLang="ko-Kore-KR"/>
              <a:t>/ 17</a:t>
            </a:r>
            <a:endParaRPr kumimoji="1" lang="ko-Kore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B9065-8E07-674E-9587-55F956516B29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8165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B9065-8E07-674E-9587-55F956516B29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E9FD42-7A6B-F34F-976A-806A71E2BAA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kumimoji="1" lang="en-US" altLang="ko-Kore-KR"/>
              <a:t>/ 17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91656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B9065-8E07-674E-9587-55F956516B29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E9FD42-7A6B-F34F-976A-806A71E2BAA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kumimoji="1" lang="en-US" altLang="ko-Kore-KR"/>
              <a:t>/ 17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160444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B9065-8E07-674E-9587-55F956516B29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E9FD42-7A6B-F34F-976A-806A71E2BAA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kumimoji="1" lang="en-US" altLang="ko-Kore-KR"/>
              <a:t>/ 17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89082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B9065-8E07-674E-9587-55F956516B29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E9FD42-7A6B-F34F-976A-806A71E2BAA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kumimoji="1" lang="en-US" altLang="ko-Kore-KR"/>
              <a:t>/ 17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352799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B9065-8E07-674E-9587-55F956516B29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E9FD42-7A6B-F34F-976A-806A71E2BAA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kumimoji="1" lang="en-US" altLang="ko-Kore-KR"/>
              <a:t>/ 17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4255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B9065-8E07-674E-9587-55F956516B29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E9FD42-7A6B-F34F-976A-806A71E2BAA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kumimoji="1" lang="en-US" altLang="ko-Kore-KR"/>
              <a:t>/ 17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449452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B9065-8E07-674E-9587-55F956516B29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E9FD42-7A6B-F34F-976A-806A71E2BAA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kumimoji="1" lang="en-US" altLang="ko-Kore-KR"/>
              <a:t>/ 17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966715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B9065-8E07-674E-9587-55F956516B29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E9FD42-7A6B-F34F-976A-806A71E2BAA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kumimoji="1" lang="en-US" altLang="ko-Kore-KR"/>
              <a:t>/ 17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81675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B9065-8E07-674E-9587-55F956516B29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E9FD42-7A6B-F34F-976A-806A71E2BAA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kumimoji="1" lang="en-US" altLang="ko-Kore-KR"/>
              <a:t>/ 17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891147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B9065-8E07-674E-9587-55F956516B29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E9FD42-7A6B-F34F-976A-806A71E2BAA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kumimoji="1" lang="en-US" altLang="ko-Kore-KR"/>
              <a:t>/ 17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5249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B9065-8E07-674E-9587-55F956516B29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A82932-660B-824B-81D4-BF43A484157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kumimoji="1" lang="en-US" altLang="ko-Kore-KR"/>
              <a:t>/ 17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229165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B9065-8E07-674E-9587-55F956516B29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E9FD42-7A6B-F34F-976A-806A71E2BAA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kumimoji="1" lang="en-US" altLang="ko-Kore-KR"/>
              <a:t>/ 17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781829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B9065-8E07-674E-9587-55F956516B29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E9FD42-7A6B-F34F-976A-806A71E2BAA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kumimoji="1" lang="en-US" altLang="ko-Kore-KR"/>
              <a:t>/ 17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3020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B9065-8E07-674E-9587-55F956516B29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7CE02F-CF19-5E4B-83C0-000A8FBB460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kumimoji="1" lang="en-US" altLang="ko-Kore-KR"/>
              <a:t>/ 17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63101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B9065-8E07-674E-9587-55F956516B29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E9FD42-7A6B-F34F-976A-806A71E2BAA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kumimoji="1" lang="en-US" altLang="ko-Kore-KR"/>
              <a:t>/ 17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4842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B9065-8E07-674E-9587-55F956516B29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E9FD42-7A6B-F34F-976A-806A71E2BAA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kumimoji="1" lang="en-US" altLang="ko-Kore-KR"/>
              <a:t>/ 17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3365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B9065-8E07-674E-9587-55F956516B29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E9FD42-7A6B-F34F-976A-806A71E2BAA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kumimoji="1" lang="en-US" altLang="ko-Kore-KR"/>
              <a:t>/ 17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18119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B9065-8E07-674E-9587-55F956516B29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E9FD42-7A6B-F34F-976A-806A71E2BAA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kumimoji="1" lang="en-US" altLang="ko-Kore-KR"/>
              <a:t>/ 17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46144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B9065-8E07-674E-9587-55F956516B29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E9FD42-7A6B-F34F-976A-806A71E2BAA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kumimoji="1" lang="en-US" altLang="ko-Kore-KR"/>
              <a:t>/ 17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74129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B9065-8E07-674E-9587-55F956516B29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E9FD42-7A6B-F34F-976A-806A71E2BAA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kumimoji="1" lang="en-US" altLang="ko-Kore-KR"/>
              <a:t>/ 17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63914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B9065-8E07-674E-9587-55F956516B29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E9FD42-7A6B-F34F-976A-806A71E2BAA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kumimoji="1" lang="en-US" altLang="ko-Kore-KR"/>
              <a:t>/ 17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92487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0BAD2A63-DB26-4E21-A28E-486496EF2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14" name="제목 13">
            <a:extLst>
              <a:ext uri="{FF2B5EF4-FFF2-40B4-BE49-F238E27FC236}">
                <a16:creationId xmlns:a16="http://schemas.microsoft.com/office/drawing/2014/main" id="{4042A5D2-D35D-C44D-8A5D-C12E4923F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15" name="날짜 개체 틀 14">
            <a:extLst>
              <a:ext uri="{FF2B5EF4-FFF2-40B4-BE49-F238E27FC236}">
                <a16:creationId xmlns:a16="http://schemas.microsoft.com/office/drawing/2014/main" id="{02EED9C9-BFA6-B848-AC29-2A81E5B2B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711B4-9D05-9E4C-B830-F525BB06AFB2}" type="datetime1">
              <a:rPr lang="ko-KR" altLang="en-US" smtClean="0"/>
              <a:t>2021. 12. 3.</a:t>
            </a:fld>
            <a:endParaRPr lang="ko-KR" altLang="en-US"/>
          </a:p>
        </p:txBody>
      </p:sp>
      <p:sp>
        <p:nvSpPr>
          <p:cNvPr id="16" name="바닥글 개체 틀 15">
            <a:extLst>
              <a:ext uri="{FF2B5EF4-FFF2-40B4-BE49-F238E27FC236}">
                <a16:creationId xmlns:a16="http://schemas.microsoft.com/office/drawing/2014/main" id="{BDDED0E3-E71E-1447-951C-B35C4C1D9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C93E1DD5-D3B7-AB49-80C0-0743DD4C9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5563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363D0-5BCC-B541-8303-A255A989A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DCADFA6-D454-8E49-9364-4DA02FB40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8C8F6-F0D5-DD4C-813E-68563CD76117}" type="datetime1">
              <a:rPr lang="ko-KR" altLang="en-US" smtClean="0"/>
              <a:t>2021. 12. 3.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DA81BA-04DD-2C45-B530-60AC74490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FDEFC9-D126-0B49-862E-18C61C177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173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BF48B8-7374-574C-8F13-1A7B3B2E8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38E866E-D8CA-4345-851C-991F5B863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56911-0E2D-C045-B1A7-153C96C3D45F}" type="datetime1">
              <a:rPr lang="ko-KR" altLang="en-US" smtClean="0"/>
              <a:t>2021. 12. 3.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55B3E7-5127-8441-9D5C-A25ED38D3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9A6C48-D8C0-4C46-B270-33911046C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404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796DA4-1717-4E96-9362-C688A577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6BE35E-AF86-4E40-9259-E56A78E0E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99C7FE-85A4-4306-9DA9-E77512674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4AFC0-E254-3547-AC37-0C062544B011}" type="datetime1">
              <a:rPr lang="ko-KR" altLang="en-US" smtClean="0"/>
              <a:t>2021. 12. 3.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1C45BA-E608-4D32-9D6B-72C445ECF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3606" y="55601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1BE4C1-E047-4523-A66F-F5BB51073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447841-1968-0445-A1E7-05C037DB2A3B}"/>
              </a:ext>
            </a:extLst>
          </p:cNvPr>
          <p:cNvSpPr txBox="1"/>
          <p:nvPr userDrawn="1"/>
        </p:nvSpPr>
        <p:spPr>
          <a:xfrm>
            <a:off x="5751006" y="6444476"/>
            <a:ext cx="904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1F0992-5905-7843-AC64-5820CE47372C}" type="slidenum">
              <a:rPr kumimoji="1" lang="ko-Kore-KR" altLang="en-US" sz="1200" smtClean="0">
                <a:solidFill>
                  <a:schemeClr val="tx1"/>
                </a:solidFill>
              </a:rPr>
              <a:t>‹#›</a:t>
            </a:fld>
            <a:r>
              <a:rPr kumimoji="1" lang="ko-KR" altLang="en-US" sz="1200" dirty="0">
                <a:solidFill>
                  <a:schemeClr val="tx1"/>
                </a:solidFill>
              </a:rPr>
              <a:t> </a:t>
            </a:r>
            <a:r>
              <a:rPr kumimoji="1" lang="en-US" altLang="ko-KR" sz="1200" dirty="0">
                <a:solidFill>
                  <a:schemeClr val="tx1"/>
                </a:solidFill>
              </a:rPr>
              <a:t>/</a:t>
            </a:r>
            <a:r>
              <a:rPr kumimoji="1" lang="ko-KR" altLang="en-US" sz="1200" dirty="0">
                <a:solidFill>
                  <a:schemeClr val="tx1"/>
                </a:solidFill>
              </a:rPr>
              <a:t> </a:t>
            </a:r>
            <a:r>
              <a:rPr kumimoji="1" lang="en-US" altLang="ko-KR" sz="1200" dirty="0">
                <a:solidFill>
                  <a:schemeClr val="tx1"/>
                </a:solidFill>
              </a:rPr>
              <a:t>22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2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9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3947105-6879-445D-B76B-D5EFC8256F29}"/>
              </a:ext>
            </a:extLst>
          </p:cNvPr>
          <p:cNvSpPr txBox="1"/>
          <p:nvPr/>
        </p:nvSpPr>
        <p:spPr>
          <a:xfrm>
            <a:off x="-683035" y="1647389"/>
            <a:ext cx="132001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ko-Kore-KR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머신러닝 기법을 활용한 사출공정의 </a:t>
            </a:r>
            <a:endParaRPr lang="en-US" altLang="ko-Kore-KR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ctr"/>
            <a:r>
              <a:rPr lang="ko-Kore-KR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불량 원인 주요 인자 선별 및 품질 예측 모델 개발</a:t>
            </a:r>
            <a:endParaRPr lang="ko-KR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E316FB-EDEF-4544-BEAA-916AA4BA21A0}"/>
              </a:ext>
            </a:extLst>
          </p:cNvPr>
          <p:cNvSpPr txBox="1"/>
          <p:nvPr/>
        </p:nvSpPr>
        <p:spPr>
          <a:xfrm>
            <a:off x="8297072" y="5409611"/>
            <a:ext cx="370603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팀명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M.O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endParaRPr lang="en-US" altLang="ko-KR" sz="9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팀원 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오형택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구호근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곽주헌</a:t>
            </a:r>
            <a:endParaRPr lang="ko-KR" altLang="en-US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F903A8-8413-A548-959F-BAF08A902D1C}"/>
              </a:ext>
            </a:extLst>
          </p:cNvPr>
          <p:cNvSpPr txBox="1"/>
          <p:nvPr/>
        </p:nvSpPr>
        <p:spPr>
          <a:xfrm>
            <a:off x="942183" y="3636221"/>
            <a:ext cx="10669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altLang="ko-KR" dirty="0"/>
              <a:t>2021</a:t>
            </a:r>
            <a:r>
              <a:rPr lang="ko-KR" altLang="en-US" dirty="0"/>
              <a:t>년 </a:t>
            </a:r>
            <a:r>
              <a:rPr lang="en" altLang="ko-Kore-KR" dirty="0"/>
              <a:t>K-</a:t>
            </a:r>
            <a:r>
              <a:rPr lang="ko-KR" altLang="en-US" dirty="0"/>
              <a:t>인공지능 </a:t>
            </a:r>
            <a:r>
              <a:rPr lang="ko-KR" altLang="en-US" dirty="0" err="1"/>
              <a:t>제조데이터</a:t>
            </a:r>
            <a:r>
              <a:rPr lang="ko-KR" altLang="en-US" dirty="0"/>
              <a:t> 분석 경진대회</a:t>
            </a:r>
          </a:p>
        </p:txBody>
      </p:sp>
    </p:spTree>
    <p:extLst>
      <p:ext uri="{BB962C8B-B14F-4D97-AF65-F5344CB8AC3E}">
        <p14:creationId xmlns:p14="http://schemas.microsoft.com/office/powerpoint/2010/main" val="2927898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D4273E-569E-444B-8A2B-00FEBEE600B1}"/>
              </a:ext>
            </a:extLst>
          </p:cNvPr>
          <p:cNvSpPr txBox="1"/>
          <p:nvPr/>
        </p:nvSpPr>
        <p:spPr>
          <a:xfrm>
            <a:off x="620690" y="167607"/>
            <a:ext cx="9953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탐색적 데이터 분석</a:t>
            </a:r>
            <a:endParaRPr lang="en" altLang="ko-Kore-KR" sz="28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6CBECC-C6D5-7142-930E-70C827DB6445}"/>
              </a:ext>
            </a:extLst>
          </p:cNvPr>
          <p:cNvSpPr/>
          <p:nvPr/>
        </p:nvSpPr>
        <p:spPr>
          <a:xfrm>
            <a:off x="377792" y="0"/>
            <a:ext cx="158816" cy="998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9B09D6-CD7A-F041-97E7-2920729A09EE}"/>
              </a:ext>
            </a:extLst>
          </p:cNvPr>
          <p:cNvSpPr txBox="1"/>
          <p:nvPr/>
        </p:nvSpPr>
        <p:spPr>
          <a:xfrm>
            <a:off x="950910" y="1227526"/>
            <a:ext cx="9953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ko-Kore-KR" altLang="en-US" sz="2400" b="1" dirty="0"/>
              <a:t>사출성형기 데이터셋 탐색적 데이터 분석</a:t>
            </a:r>
            <a:endParaRPr lang="en" altLang="ko-Kore-KR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3243D7-0978-B041-80FD-7949634C527D}"/>
              </a:ext>
            </a:extLst>
          </p:cNvPr>
          <p:cNvSpPr txBox="1"/>
          <p:nvPr/>
        </p:nvSpPr>
        <p:spPr>
          <a:xfrm>
            <a:off x="1570119" y="1871074"/>
            <a:ext cx="9334087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ore-KR" sz="1600" dirty="0"/>
              <a:t>PCA</a:t>
            </a:r>
            <a:r>
              <a:rPr lang="ko-Kore-KR" altLang="en-US" sz="1600" dirty="0"/>
              <a:t>를 통한 주요 인자 분포 확인</a:t>
            </a:r>
            <a:endParaRPr lang="en-US" altLang="ko-Kore-KR" sz="1600" dirty="0"/>
          </a:p>
          <a:p>
            <a:pPr marL="285750" indent="-285750">
              <a:buFontTx/>
              <a:buChar char="-"/>
            </a:pPr>
            <a:endParaRPr lang="ko-Kore-KR" altLang="en-US" sz="500" dirty="0"/>
          </a:p>
          <a:p>
            <a:pPr marL="285750" indent="-285750">
              <a:buFontTx/>
              <a:buChar char="-"/>
            </a:pPr>
            <a:r>
              <a:rPr lang="en-US" altLang="ko-Kore-KR" sz="1600" dirty="0"/>
              <a:t>PCA</a:t>
            </a:r>
            <a:r>
              <a:rPr lang="ko-Kore-KR" altLang="en-US" sz="1600" dirty="0"/>
              <a:t>를 통한 양품과 불량품의 분포 차이를 뚜렷하게 구분할 수 없음 </a:t>
            </a:r>
            <a:endParaRPr lang="en-US" altLang="ko-Kore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B43AF77-CB15-E742-9127-3E92B0C2C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443" y="2674921"/>
            <a:ext cx="10621881" cy="34290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52144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D4273E-569E-444B-8A2B-00FEBEE600B1}"/>
              </a:ext>
            </a:extLst>
          </p:cNvPr>
          <p:cNvSpPr txBox="1"/>
          <p:nvPr/>
        </p:nvSpPr>
        <p:spPr>
          <a:xfrm>
            <a:off x="620690" y="167607"/>
            <a:ext cx="9953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ore-KR" altLang="en-US" sz="2800" b="1" dirty="0"/>
              <a:t>사출성형 데이터 분석모델 개발</a:t>
            </a:r>
            <a:endParaRPr lang="en" altLang="ko-Kore-KR" sz="28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6CBECC-C6D5-7142-930E-70C827DB6445}"/>
              </a:ext>
            </a:extLst>
          </p:cNvPr>
          <p:cNvSpPr/>
          <p:nvPr/>
        </p:nvSpPr>
        <p:spPr>
          <a:xfrm>
            <a:off x="377792" y="0"/>
            <a:ext cx="158816" cy="998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9B09D6-CD7A-F041-97E7-2920729A09EE}"/>
              </a:ext>
            </a:extLst>
          </p:cNvPr>
          <p:cNvSpPr txBox="1"/>
          <p:nvPr/>
        </p:nvSpPr>
        <p:spPr>
          <a:xfrm>
            <a:off x="950910" y="1227526"/>
            <a:ext cx="9953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ko-Kore-KR" altLang="en-US" sz="2400" b="1" dirty="0"/>
              <a:t>사출공정의 불량 원인 인자 파악을 위한 머신러닝 모델</a:t>
            </a:r>
            <a:endParaRPr lang="en" altLang="ko-Kore-KR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8D6C22-15B3-6E41-A209-4072F83F6DB7}"/>
              </a:ext>
            </a:extLst>
          </p:cNvPr>
          <p:cNvSpPr txBox="1"/>
          <p:nvPr/>
        </p:nvSpPr>
        <p:spPr>
          <a:xfrm>
            <a:off x="1570119" y="1867982"/>
            <a:ext cx="933408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ore-KR" altLang="en-US" dirty="0"/>
              <a:t>의사결정나무 기반의 앙상블 모델의 경우 지니 불순도</a:t>
            </a:r>
            <a:r>
              <a:rPr lang="en-US" altLang="ko-Kore-KR" dirty="0"/>
              <a:t>(Gini impurity)</a:t>
            </a:r>
            <a:r>
              <a:rPr lang="ko-Kore-KR" altLang="en-US" dirty="0"/>
              <a:t>를 통해 변수의 중요도를 알 수 있음</a:t>
            </a:r>
            <a:endParaRPr lang="en-US" altLang="ko-Kore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부스팅</a:t>
            </a:r>
            <a:r>
              <a:rPr lang="ko-KR" altLang="en-US" dirty="0"/>
              <a:t> 기반의 모델 역시 노드가 특정 변수로 분기되었을 때 얻는 성능 상의 이득</a:t>
            </a:r>
            <a:r>
              <a:rPr lang="en-US" altLang="ko-KR" dirty="0"/>
              <a:t>(</a:t>
            </a:r>
            <a:r>
              <a:rPr lang="en" altLang="ko-Kore-KR" dirty="0"/>
              <a:t>gain)</a:t>
            </a:r>
            <a:r>
              <a:rPr lang="ko-KR" altLang="en-US" dirty="0"/>
              <a:t>을 통해 변수의 중요도를 계산할 수 있다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클래스 불균형이 존재하는 사출성형 데이터셋에서 변수의 중요도를 계산할 경우 클래스가 많은 양품 데이터에 치우쳐 불량 원인에 대한 주요 요인을 판단 불가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양품데이터에서 불량품의 수 만큼 랜덤으로 과소표본추출을 진행하여</a:t>
            </a:r>
            <a:r>
              <a:rPr lang="en-US" altLang="ko-KR" dirty="0"/>
              <a:t>, </a:t>
            </a:r>
            <a:r>
              <a:rPr lang="ko-KR" altLang="en-US" dirty="0"/>
              <a:t>양품과 불량품의 비율을 동일하게 </a:t>
            </a:r>
            <a:r>
              <a:rPr lang="ko-KR" altLang="en-US" dirty="0" err="1"/>
              <a:t>맞추어줌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Scikit-learn </a:t>
            </a:r>
            <a:r>
              <a:rPr lang="ko-KR" altLang="en-US" dirty="0"/>
              <a:t>패키지를 활용하여 </a:t>
            </a:r>
            <a:r>
              <a:rPr lang="ko-KR" altLang="en-US" dirty="0" err="1"/>
              <a:t>앙상블기반</a:t>
            </a:r>
            <a:r>
              <a:rPr lang="ko-KR" altLang="en-US" dirty="0"/>
              <a:t> 모델과 </a:t>
            </a:r>
            <a:r>
              <a:rPr lang="ko-KR" altLang="en-US" dirty="0" err="1"/>
              <a:t>부스팅</a:t>
            </a:r>
            <a:r>
              <a:rPr lang="ko-KR" altLang="en-US" dirty="0"/>
              <a:t> 기반 모델 구축 후 변수의 중요도 확인 </a:t>
            </a:r>
          </a:p>
        </p:txBody>
      </p:sp>
    </p:spTree>
    <p:extLst>
      <p:ext uri="{BB962C8B-B14F-4D97-AF65-F5344CB8AC3E}">
        <p14:creationId xmlns:p14="http://schemas.microsoft.com/office/powerpoint/2010/main" val="1249093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D4273E-569E-444B-8A2B-00FEBEE600B1}"/>
              </a:ext>
            </a:extLst>
          </p:cNvPr>
          <p:cNvSpPr txBox="1"/>
          <p:nvPr/>
        </p:nvSpPr>
        <p:spPr>
          <a:xfrm>
            <a:off x="620690" y="167607"/>
            <a:ext cx="9953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ore-KR" altLang="en-US" sz="2800" b="1" dirty="0"/>
              <a:t>사출성형 데이터 분석결과</a:t>
            </a:r>
            <a:endParaRPr lang="en" altLang="ko-Kore-KR" sz="28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6CBECC-C6D5-7142-930E-70C827DB6445}"/>
              </a:ext>
            </a:extLst>
          </p:cNvPr>
          <p:cNvSpPr/>
          <p:nvPr/>
        </p:nvSpPr>
        <p:spPr>
          <a:xfrm>
            <a:off x="377792" y="0"/>
            <a:ext cx="158816" cy="998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9B09D6-CD7A-F041-97E7-2920729A09EE}"/>
              </a:ext>
            </a:extLst>
          </p:cNvPr>
          <p:cNvSpPr txBox="1"/>
          <p:nvPr/>
        </p:nvSpPr>
        <p:spPr>
          <a:xfrm>
            <a:off x="950910" y="1227526"/>
            <a:ext cx="9953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ko-Kore-KR" altLang="en-US" sz="2400" b="1" dirty="0"/>
              <a:t>사출공정의 불량 원인에 대한 주요 인자 파악</a:t>
            </a:r>
            <a:endParaRPr lang="en" altLang="ko-Kore-KR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8D6C22-15B3-6E41-A209-4072F83F6DB7}"/>
              </a:ext>
            </a:extLst>
          </p:cNvPr>
          <p:cNvSpPr txBox="1"/>
          <p:nvPr/>
        </p:nvSpPr>
        <p:spPr>
          <a:xfrm>
            <a:off x="1570119" y="1867982"/>
            <a:ext cx="9334087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ore-KR" dirty="0"/>
              <a:t>CN7 &amp; RG3 </a:t>
            </a:r>
            <a:r>
              <a:rPr lang="ko-Kore-KR" altLang="en-US" dirty="0"/>
              <a:t>제품 사출품의 양품 데이터를 과소표본추출하여 양품과 불량품을 동일한 비율로 맞춤</a:t>
            </a:r>
            <a:endParaRPr lang="en-US" altLang="ko-Kore-KR" dirty="0"/>
          </a:p>
          <a:p>
            <a:pPr marL="285750" indent="-285750">
              <a:buFontTx/>
              <a:buChar char="-"/>
            </a:pPr>
            <a:endParaRPr lang="en-US" altLang="ko-Kore-KR" sz="900" dirty="0"/>
          </a:p>
          <a:p>
            <a:pPr marL="285750" indent="-285750">
              <a:buFontTx/>
              <a:buChar char="-"/>
            </a:pPr>
            <a:r>
              <a:rPr lang="ko-Kore-KR" altLang="en-US" dirty="0"/>
              <a:t>의사결정나무 </a:t>
            </a:r>
            <a:r>
              <a:rPr lang="en-US" altLang="ko-Kore-KR" dirty="0"/>
              <a:t>&gt; </a:t>
            </a:r>
            <a:r>
              <a:rPr lang="ko-Kore-KR" altLang="en-US" dirty="0"/>
              <a:t>랜덤포레스트 </a:t>
            </a:r>
            <a:r>
              <a:rPr lang="en-US" altLang="ko-Kore-KR" dirty="0"/>
              <a:t>&gt; </a:t>
            </a:r>
            <a:r>
              <a:rPr lang="en-US" altLang="ko-Kore-KR" dirty="0" err="1"/>
              <a:t>XGBoost</a:t>
            </a:r>
            <a:r>
              <a:rPr lang="en-US" altLang="ko-Kore-KR" dirty="0"/>
              <a:t> &gt; </a:t>
            </a:r>
            <a:r>
              <a:rPr lang="en-US" altLang="ko-Kore-KR" dirty="0" err="1"/>
              <a:t>LightGBM</a:t>
            </a:r>
            <a:r>
              <a:rPr lang="en-US" altLang="ko-Kore-KR" dirty="0"/>
              <a:t> </a:t>
            </a:r>
            <a:r>
              <a:rPr lang="ko-Kore-KR" altLang="en-US" dirty="0"/>
              <a:t>순서로 모델 성능 차이를 보임</a:t>
            </a:r>
            <a:endParaRPr lang="en-US" altLang="ko-Kore-KR" dirty="0"/>
          </a:p>
          <a:p>
            <a:pPr marL="285750" indent="-285750">
              <a:buFontTx/>
              <a:buChar char="-"/>
            </a:pPr>
            <a:endParaRPr lang="en-US" altLang="ko-Kore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271C467-6D07-DB49-A225-49ECBE33F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051" y="3108602"/>
            <a:ext cx="9659155" cy="25618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35242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D4273E-569E-444B-8A2B-00FEBEE600B1}"/>
              </a:ext>
            </a:extLst>
          </p:cNvPr>
          <p:cNvSpPr txBox="1"/>
          <p:nvPr/>
        </p:nvSpPr>
        <p:spPr>
          <a:xfrm>
            <a:off x="620690" y="167607"/>
            <a:ext cx="9953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ore-KR" altLang="en-US" sz="2800" b="1" dirty="0"/>
              <a:t>사출성형 데이터 분석결과</a:t>
            </a:r>
            <a:endParaRPr lang="en" altLang="ko-Kore-KR" sz="28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6CBECC-C6D5-7142-930E-70C827DB6445}"/>
              </a:ext>
            </a:extLst>
          </p:cNvPr>
          <p:cNvSpPr/>
          <p:nvPr/>
        </p:nvSpPr>
        <p:spPr>
          <a:xfrm>
            <a:off x="377792" y="0"/>
            <a:ext cx="158816" cy="998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9B09D6-CD7A-F041-97E7-2920729A09EE}"/>
              </a:ext>
            </a:extLst>
          </p:cNvPr>
          <p:cNvSpPr txBox="1"/>
          <p:nvPr/>
        </p:nvSpPr>
        <p:spPr>
          <a:xfrm>
            <a:off x="950910" y="1227526"/>
            <a:ext cx="9953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ko-Kore-KR" altLang="en-US" sz="2400" b="1" dirty="0"/>
              <a:t>사출공정의 불량 원인에 대한 주요 인자 파악</a:t>
            </a:r>
            <a:endParaRPr lang="en" altLang="ko-Kore-KR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8D6C22-15B3-6E41-A209-4072F83F6DB7}"/>
              </a:ext>
            </a:extLst>
          </p:cNvPr>
          <p:cNvSpPr txBox="1"/>
          <p:nvPr/>
        </p:nvSpPr>
        <p:spPr>
          <a:xfrm>
            <a:off x="1570119" y="1867982"/>
            <a:ext cx="9334087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ore-KR" altLang="en-US" dirty="0"/>
              <a:t>변수 중요도를 활용한 불량품을 결정하는 주요 인자 확인</a:t>
            </a:r>
            <a:endParaRPr lang="en-US" altLang="ko-Kore-KR" dirty="0"/>
          </a:p>
          <a:p>
            <a:pPr marL="285750" indent="-285750">
              <a:buFontTx/>
              <a:buChar char="-"/>
            </a:pPr>
            <a:endParaRPr lang="en-US" altLang="ko-Kore-KR" sz="900" dirty="0"/>
          </a:p>
          <a:p>
            <a:pPr marL="285750" indent="-285750">
              <a:buFontTx/>
              <a:buChar char="-"/>
            </a:pPr>
            <a:r>
              <a:rPr lang="en" altLang="ko-Kore-KR" dirty="0" err="1"/>
              <a:t>Average_Back_Pressure</a:t>
            </a:r>
            <a:r>
              <a:rPr lang="ko-KR" altLang="en-US" dirty="0"/>
              <a:t>과 </a:t>
            </a:r>
            <a:r>
              <a:rPr lang="en" altLang="ko-Kore-KR" dirty="0" err="1"/>
              <a:t>Plasticizing_Position</a:t>
            </a:r>
            <a:r>
              <a:rPr lang="ko-KR" altLang="en-US" dirty="0"/>
              <a:t>이 불량품을 예측하는 주요 요인</a:t>
            </a:r>
            <a:endParaRPr lang="en-US" altLang="ko-KR" dirty="0"/>
          </a:p>
          <a:p>
            <a:endParaRPr lang="en-US" altLang="ko-KR" sz="800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해당 주요 인자 양품과 불량품에 대한 평균</a:t>
            </a:r>
            <a:r>
              <a:rPr lang="en-US" altLang="ko-KR" dirty="0"/>
              <a:t>,</a:t>
            </a:r>
            <a:r>
              <a:rPr lang="ko-KR" altLang="en-US" dirty="0"/>
              <a:t> 표준편차 등의 수치적 차이 나타남</a:t>
            </a:r>
            <a:endParaRPr lang="en-US" altLang="ko-KR" dirty="0"/>
          </a:p>
          <a:p>
            <a:endParaRPr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5B5177-D6C5-614B-9D5C-95093AF5A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9" y="3940863"/>
            <a:ext cx="5395342" cy="13235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AF3FA7C5-82B4-EC4F-B0A3-825AA62335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824" y="3918916"/>
            <a:ext cx="6460387" cy="17115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2541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D4273E-569E-444B-8A2B-00FEBEE600B1}"/>
              </a:ext>
            </a:extLst>
          </p:cNvPr>
          <p:cNvSpPr txBox="1"/>
          <p:nvPr/>
        </p:nvSpPr>
        <p:spPr>
          <a:xfrm>
            <a:off x="620690" y="167607"/>
            <a:ext cx="9953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ore-KR" altLang="en-US" sz="2800" b="1" dirty="0"/>
              <a:t>사출성형 데이터 분석결과</a:t>
            </a:r>
            <a:endParaRPr lang="en" altLang="ko-Kore-KR" sz="28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6CBECC-C6D5-7142-930E-70C827DB6445}"/>
              </a:ext>
            </a:extLst>
          </p:cNvPr>
          <p:cNvSpPr/>
          <p:nvPr/>
        </p:nvSpPr>
        <p:spPr>
          <a:xfrm>
            <a:off x="377792" y="0"/>
            <a:ext cx="158816" cy="998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9B09D6-CD7A-F041-97E7-2920729A09EE}"/>
              </a:ext>
            </a:extLst>
          </p:cNvPr>
          <p:cNvSpPr txBox="1"/>
          <p:nvPr/>
        </p:nvSpPr>
        <p:spPr>
          <a:xfrm>
            <a:off x="950910" y="1227526"/>
            <a:ext cx="9953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ko-Kore-KR" altLang="en-US" sz="2400" b="1" dirty="0"/>
              <a:t>사출공정의 불량 원인에 대한 주요 인자 파악</a:t>
            </a:r>
            <a:endParaRPr lang="en" altLang="ko-Kore-KR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8D6C22-15B3-6E41-A209-4072F83F6DB7}"/>
              </a:ext>
            </a:extLst>
          </p:cNvPr>
          <p:cNvSpPr txBox="1"/>
          <p:nvPr/>
        </p:nvSpPr>
        <p:spPr>
          <a:xfrm>
            <a:off x="1570119" y="1867982"/>
            <a:ext cx="9334087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ore-KR" dirty="0"/>
              <a:t>CN7 </a:t>
            </a:r>
            <a:r>
              <a:rPr lang="ko-Kore-KR" altLang="en-US" dirty="0"/>
              <a:t>제품 사출품의 양품 데이터를 과소표본추출하여 양품과 불량품을 동일한 비율로 맞춤</a:t>
            </a:r>
            <a:endParaRPr lang="en-US" altLang="ko-Kore-KR" dirty="0"/>
          </a:p>
          <a:p>
            <a:pPr marL="285750" indent="-285750">
              <a:buFontTx/>
              <a:buChar char="-"/>
            </a:pPr>
            <a:endParaRPr lang="en-US" altLang="ko-Kore-KR" sz="900" dirty="0"/>
          </a:p>
          <a:p>
            <a:pPr marL="285750" indent="-285750">
              <a:buFontTx/>
              <a:buChar char="-"/>
            </a:pPr>
            <a:r>
              <a:rPr lang="ko-Kore-KR" altLang="en-US" dirty="0"/>
              <a:t>랜덤포레스트 </a:t>
            </a:r>
            <a:r>
              <a:rPr lang="en-US" altLang="ko-KR" dirty="0"/>
              <a:t>=</a:t>
            </a:r>
            <a:r>
              <a:rPr lang="en-US" altLang="ko-Kore-KR" dirty="0"/>
              <a:t> </a:t>
            </a:r>
            <a:r>
              <a:rPr lang="en-US" altLang="ko-Kore-KR" dirty="0" err="1"/>
              <a:t>XGBoost</a:t>
            </a:r>
            <a:r>
              <a:rPr lang="en-US" altLang="ko-Kore-KR" dirty="0"/>
              <a:t> &gt; </a:t>
            </a:r>
            <a:r>
              <a:rPr lang="ko-Kore-KR" altLang="en-US" dirty="0"/>
              <a:t>의사결정나무 </a:t>
            </a:r>
            <a:r>
              <a:rPr lang="en-US" altLang="ko-KR" dirty="0"/>
              <a:t>=</a:t>
            </a:r>
            <a:r>
              <a:rPr lang="en-US" altLang="ko-Kore-KR" dirty="0"/>
              <a:t> </a:t>
            </a:r>
            <a:r>
              <a:rPr lang="en-US" altLang="ko-Kore-KR" dirty="0" err="1"/>
              <a:t>LightGBM</a:t>
            </a:r>
            <a:r>
              <a:rPr lang="en-US" altLang="ko-Kore-KR" dirty="0"/>
              <a:t> </a:t>
            </a:r>
            <a:r>
              <a:rPr lang="ko-Kore-KR" altLang="en-US" dirty="0"/>
              <a:t>순서로 모델 성능 차이를 보임</a:t>
            </a:r>
            <a:endParaRPr lang="en-US" altLang="ko-Kore-KR" dirty="0"/>
          </a:p>
          <a:p>
            <a:pPr marL="285750" indent="-285750">
              <a:buFontTx/>
              <a:buChar char="-"/>
            </a:pPr>
            <a:endParaRPr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309ABA-7546-154D-9ABE-C7EE20F17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061" y="3419853"/>
            <a:ext cx="8280400" cy="2171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24324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D4273E-569E-444B-8A2B-00FEBEE600B1}"/>
              </a:ext>
            </a:extLst>
          </p:cNvPr>
          <p:cNvSpPr txBox="1"/>
          <p:nvPr/>
        </p:nvSpPr>
        <p:spPr>
          <a:xfrm>
            <a:off x="620690" y="167607"/>
            <a:ext cx="9953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ore-KR" altLang="en-US" sz="2800" b="1" dirty="0"/>
              <a:t>사출성형 데이터 분석결과</a:t>
            </a:r>
            <a:endParaRPr lang="en" altLang="ko-Kore-KR" sz="28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6CBECC-C6D5-7142-930E-70C827DB6445}"/>
              </a:ext>
            </a:extLst>
          </p:cNvPr>
          <p:cNvSpPr/>
          <p:nvPr/>
        </p:nvSpPr>
        <p:spPr>
          <a:xfrm>
            <a:off x="377792" y="0"/>
            <a:ext cx="158816" cy="998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9B09D6-CD7A-F041-97E7-2920729A09EE}"/>
              </a:ext>
            </a:extLst>
          </p:cNvPr>
          <p:cNvSpPr txBox="1"/>
          <p:nvPr/>
        </p:nvSpPr>
        <p:spPr>
          <a:xfrm>
            <a:off x="950910" y="1227526"/>
            <a:ext cx="9953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ko-Kore-KR" altLang="en-US" sz="2400" b="1" dirty="0"/>
              <a:t>사출공정의 불량 원인에 대한 주요 인자 파악</a:t>
            </a:r>
            <a:endParaRPr lang="en" altLang="ko-Kore-KR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8D6C22-15B3-6E41-A209-4072F83F6DB7}"/>
              </a:ext>
            </a:extLst>
          </p:cNvPr>
          <p:cNvSpPr txBox="1"/>
          <p:nvPr/>
        </p:nvSpPr>
        <p:spPr>
          <a:xfrm>
            <a:off x="1570119" y="1867982"/>
            <a:ext cx="9334087" cy="2200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ore-KR" altLang="en-US" dirty="0"/>
              <a:t>변수 중요도를 활용한 불량품을 결정하는 주요 인자 확인</a:t>
            </a:r>
            <a:endParaRPr lang="en-US" altLang="ko-Kore-KR" dirty="0"/>
          </a:p>
          <a:p>
            <a:pPr marL="285750" indent="-285750">
              <a:buFontTx/>
              <a:buChar char="-"/>
            </a:pPr>
            <a:endParaRPr lang="en-US" altLang="ko-Kore-KR" sz="900" dirty="0"/>
          </a:p>
          <a:p>
            <a:r>
              <a:rPr lang="en" altLang="ko-Kore-KR" dirty="0"/>
              <a:t>- </a:t>
            </a:r>
            <a:r>
              <a:rPr lang="en" altLang="ko-Kore-KR" dirty="0" err="1"/>
              <a:t>Plasticzing_Position</a:t>
            </a:r>
            <a:r>
              <a:rPr lang="en" altLang="ko-Kore-KR" dirty="0"/>
              <a:t> </a:t>
            </a:r>
            <a:r>
              <a:rPr lang="ko-KR" altLang="en-US" dirty="0"/>
              <a:t>가장 중요한 변수로 선택하였고</a:t>
            </a:r>
            <a:r>
              <a:rPr lang="en-US" altLang="ko-KR" dirty="0"/>
              <a:t>, </a:t>
            </a:r>
            <a:r>
              <a:rPr lang="ko-KR" altLang="en-US" dirty="0" err="1"/>
              <a:t>그외</a:t>
            </a:r>
            <a:r>
              <a:rPr lang="ko-KR" altLang="en-US" dirty="0"/>
              <a:t> </a:t>
            </a:r>
            <a:r>
              <a:rPr lang="en" altLang="ko-Kore-KR" dirty="0" err="1"/>
              <a:t>Max_Injection_Speed</a:t>
            </a:r>
            <a:r>
              <a:rPr lang="en" altLang="ko-Kore-KR" dirty="0"/>
              <a:t>, </a:t>
            </a:r>
            <a:r>
              <a:rPr lang="en" altLang="ko-Kore-KR" dirty="0" err="1"/>
              <a:t>Mold_Temperature</a:t>
            </a:r>
            <a:r>
              <a:rPr lang="en" altLang="ko-Kore-KR" dirty="0"/>
              <a:t> </a:t>
            </a:r>
            <a:r>
              <a:rPr lang="ko-Kore-KR" altLang="en-US" dirty="0"/>
              <a:t>등</a:t>
            </a:r>
            <a:endParaRPr lang="ko-KR" altLang="en-US" dirty="0"/>
          </a:p>
          <a:p>
            <a:endParaRPr lang="en-US" altLang="ko-KR" sz="800" dirty="0"/>
          </a:p>
          <a:p>
            <a:pPr marL="285750" indent="-285750">
              <a:buFontTx/>
              <a:buChar char="-"/>
            </a:pPr>
            <a:r>
              <a:rPr lang="en" altLang="ko-Kore-KR" dirty="0" err="1"/>
              <a:t>Plasticzing_Position</a:t>
            </a:r>
            <a:r>
              <a:rPr lang="en" altLang="ko-Kore-KR" dirty="0"/>
              <a:t> </a:t>
            </a:r>
            <a:r>
              <a:rPr lang="ko-Kore-KR" altLang="en-US" dirty="0"/>
              <a:t>양품과 불량품 수치적 차이 없음</a:t>
            </a:r>
            <a:endParaRPr lang="en-US" altLang="ko-Kore-KR" dirty="0"/>
          </a:p>
          <a:p>
            <a:pPr marL="285750" indent="-285750">
              <a:buFontTx/>
              <a:buChar char="-"/>
            </a:pPr>
            <a:endParaRPr lang="en-US" altLang="ko-Kore-KR" sz="1000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나머지 주요 인자인 </a:t>
            </a:r>
            <a:r>
              <a:rPr lang="en-US" altLang="ko-KR" dirty="0" err="1"/>
              <a:t>Max_Injection_Speed</a:t>
            </a:r>
            <a:r>
              <a:rPr lang="en-US" altLang="ko-KR" dirty="0"/>
              <a:t> </a:t>
            </a:r>
            <a:r>
              <a:rPr lang="ko-KR" altLang="en-US" dirty="0"/>
              <a:t>양품과 불량품에 대한 평균</a:t>
            </a:r>
            <a:r>
              <a:rPr lang="en-US" altLang="ko-KR" dirty="0"/>
              <a:t>,</a:t>
            </a:r>
            <a:r>
              <a:rPr lang="ko-KR" altLang="en-US" dirty="0"/>
              <a:t> 표준편차 등의 수치적 차이 나타남</a:t>
            </a:r>
            <a:r>
              <a:rPr lang="ko-Kore-KR" altLang="en-US" dirty="0"/>
              <a:t> </a:t>
            </a:r>
            <a:endParaRPr lang="en-US" altLang="ko-Kore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8C0D6D-B068-784C-9F4B-85B97407B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8" y="4138749"/>
            <a:ext cx="5595746" cy="13817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3A6A848-7C40-1B4E-B4F0-C3BEF635D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695" y="4115792"/>
            <a:ext cx="6311871" cy="16364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2599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D4273E-569E-444B-8A2B-00FEBEE600B1}"/>
              </a:ext>
            </a:extLst>
          </p:cNvPr>
          <p:cNvSpPr txBox="1"/>
          <p:nvPr/>
        </p:nvSpPr>
        <p:spPr>
          <a:xfrm>
            <a:off x="620690" y="167607"/>
            <a:ext cx="9953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ore-KR" altLang="en-US" sz="2800" b="1" dirty="0"/>
              <a:t>사출성형 데이터 분석결과</a:t>
            </a:r>
            <a:endParaRPr lang="en" altLang="ko-Kore-KR" sz="28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6CBECC-C6D5-7142-930E-70C827DB6445}"/>
              </a:ext>
            </a:extLst>
          </p:cNvPr>
          <p:cNvSpPr/>
          <p:nvPr/>
        </p:nvSpPr>
        <p:spPr>
          <a:xfrm>
            <a:off x="377792" y="0"/>
            <a:ext cx="158816" cy="998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9B09D6-CD7A-F041-97E7-2920729A09EE}"/>
              </a:ext>
            </a:extLst>
          </p:cNvPr>
          <p:cNvSpPr txBox="1"/>
          <p:nvPr/>
        </p:nvSpPr>
        <p:spPr>
          <a:xfrm>
            <a:off x="950910" y="1227526"/>
            <a:ext cx="9953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ko-Kore-KR" altLang="en-US" sz="2400" b="1" dirty="0"/>
              <a:t>사출공정의 불량 원인에 대한 주요 인자 파악</a:t>
            </a:r>
            <a:endParaRPr lang="en" altLang="ko-Kore-KR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8D6C22-15B3-6E41-A209-4072F83F6DB7}"/>
              </a:ext>
            </a:extLst>
          </p:cNvPr>
          <p:cNvSpPr txBox="1"/>
          <p:nvPr/>
        </p:nvSpPr>
        <p:spPr>
          <a:xfrm>
            <a:off x="1570119" y="1867982"/>
            <a:ext cx="9334087" cy="1492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ore-KR" dirty="0"/>
              <a:t>RG3 </a:t>
            </a:r>
            <a:r>
              <a:rPr lang="ko-Kore-KR" altLang="en-US" dirty="0"/>
              <a:t>제품 사출품의 양품 데이터를 과소표본추출하여 양품과 불량품을 동일한 비율로 맞춤</a:t>
            </a:r>
            <a:endParaRPr lang="en-US" altLang="ko-Kore-KR" dirty="0"/>
          </a:p>
          <a:p>
            <a:pPr marL="285750" indent="-285750">
              <a:buFontTx/>
              <a:buChar char="-"/>
            </a:pPr>
            <a:endParaRPr lang="en-US" altLang="ko-Kore-KR" sz="900" dirty="0"/>
          </a:p>
          <a:p>
            <a:pPr marL="285750" indent="-285750">
              <a:buFontTx/>
              <a:buChar char="-"/>
            </a:pPr>
            <a:r>
              <a:rPr lang="en-US" altLang="ko-Kore-KR" dirty="0"/>
              <a:t>RG3 </a:t>
            </a:r>
            <a:r>
              <a:rPr lang="ko-Kore-KR" altLang="en-US" dirty="0"/>
              <a:t>데이터 셋에서는 머신러닝 모델이 양품과 불량품을 구분해내지 못함</a:t>
            </a:r>
            <a:endParaRPr lang="en-US" altLang="ko-Kore-KR" dirty="0"/>
          </a:p>
          <a:p>
            <a:pPr marL="285750" indent="-285750">
              <a:buFontTx/>
              <a:buChar char="-"/>
            </a:pPr>
            <a:endParaRPr lang="en-US" altLang="ko-Kore-KR" sz="1000" dirty="0"/>
          </a:p>
          <a:p>
            <a:pPr marL="285750" indent="-285750">
              <a:buFontTx/>
              <a:buChar char="-"/>
            </a:pPr>
            <a:r>
              <a:rPr lang="ko-Kore-KR" altLang="en-US" dirty="0"/>
              <a:t>사출품의 불량을 야기하는 주요인자 확인 불가</a:t>
            </a:r>
            <a:endParaRPr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6BB41D-42AD-FC4C-B599-5F2006511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750" y="3539489"/>
            <a:ext cx="8318500" cy="2273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39056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D4273E-569E-444B-8A2B-00FEBEE600B1}"/>
              </a:ext>
            </a:extLst>
          </p:cNvPr>
          <p:cNvSpPr txBox="1"/>
          <p:nvPr/>
        </p:nvSpPr>
        <p:spPr>
          <a:xfrm>
            <a:off x="620690" y="167607"/>
            <a:ext cx="9953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ore-KR" altLang="en-US" sz="2800" b="1" dirty="0"/>
              <a:t>사출성형 데이터 분석모델 개발</a:t>
            </a:r>
            <a:endParaRPr lang="en" altLang="ko-Kore-KR" sz="28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6CBECC-C6D5-7142-930E-70C827DB6445}"/>
              </a:ext>
            </a:extLst>
          </p:cNvPr>
          <p:cNvSpPr/>
          <p:nvPr/>
        </p:nvSpPr>
        <p:spPr>
          <a:xfrm>
            <a:off x="377792" y="0"/>
            <a:ext cx="158816" cy="998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9B09D6-CD7A-F041-97E7-2920729A09EE}"/>
              </a:ext>
            </a:extLst>
          </p:cNvPr>
          <p:cNvSpPr txBox="1"/>
          <p:nvPr/>
        </p:nvSpPr>
        <p:spPr>
          <a:xfrm>
            <a:off x="950910" y="1227526"/>
            <a:ext cx="9953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ko-Kore-KR" altLang="en-US" sz="2400" b="1" dirty="0"/>
              <a:t>사출품 품질 예측을 위한 인공지능 모델 개발 </a:t>
            </a:r>
            <a:endParaRPr lang="en" altLang="ko-Kore-KR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8D6C22-15B3-6E41-A209-4072F83F6DB7}"/>
              </a:ext>
            </a:extLst>
          </p:cNvPr>
          <p:cNvSpPr txBox="1"/>
          <p:nvPr/>
        </p:nvSpPr>
        <p:spPr>
          <a:xfrm>
            <a:off x="1570119" y="1867982"/>
            <a:ext cx="933408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ore-KR" altLang="en-US" dirty="0"/>
              <a:t>사출품 품질을 예측하기 위해 </a:t>
            </a:r>
            <a:r>
              <a:rPr lang="en-US" altLang="ko-Kore-KR" dirty="0"/>
              <a:t>8</a:t>
            </a:r>
            <a:r>
              <a:rPr lang="ko-Kore-KR" altLang="en-US" dirty="0"/>
              <a:t>개의 예측모델 구축</a:t>
            </a:r>
            <a:endParaRPr lang="en-US" altLang="ko-Kore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ore-KR" altLang="en-US" dirty="0"/>
              <a:t>의사결정나무</a:t>
            </a:r>
            <a:r>
              <a:rPr lang="en-US" altLang="ko-Kore-KR" dirty="0"/>
              <a:t>, </a:t>
            </a:r>
            <a:r>
              <a:rPr lang="ko-Kore-KR" altLang="en-US" dirty="0"/>
              <a:t>랜덤포레스트</a:t>
            </a:r>
            <a:r>
              <a:rPr lang="en-US" altLang="ko-Kore-KR" dirty="0"/>
              <a:t>, </a:t>
            </a:r>
            <a:r>
              <a:rPr lang="ko-Kore-KR" altLang="en-US" dirty="0"/>
              <a:t>서포트 벡터 머신</a:t>
            </a:r>
            <a:r>
              <a:rPr lang="en-US" altLang="ko-Kore-KR" dirty="0"/>
              <a:t>, </a:t>
            </a:r>
            <a:r>
              <a:rPr lang="en-US" altLang="ko-Kore-KR" dirty="0" err="1"/>
              <a:t>XGBoost</a:t>
            </a:r>
            <a:r>
              <a:rPr lang="en-US" altLang="ko-Kore-KR" dirty="0"/>
              <a:t>, </a:t>
            </a:r>
            <a:r>
              <a:rPr lang="en-US" altLang="ko-Kore-KR" dirty="0" err="1"/>
              <a:t>LightGBM</a:t>
            </a:r>
            <a:r>
              <a:rPr lang="en-US" altLang="ko-Kore-KR" dirty="0"/>
              <a:t>, MLP</a:t>
            </a:r>
            <a:r>
              <a:rPr lang="en-US" altLang="ko-KR" dirty="0"/>
              <a:t>(1-Layer)</a:t>
            </a:r>
            <a:r>
              <a:rPr lang="en-US" altLang="ko-Kore-KR" dirty="0"/>
              <a:t>, Deep-MLP(3-Layer), </a:t>
            </a:r>
            <a:r>
              <a:rPr lang="ko-Kore-KR" altLang="en-US" dirty="0"/>
              <a:t>오토인코더 사용</a:t>
            </a:r>
            <a:endParaRPr lang="en-US" altLang="ko-Kore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위 모델 중 성능이 우수한 모델에 대하여 </a:t>
            </a:r>
            <a:r>
              <a:rPr lang="en-US" altLang="ko-KR" dirty="0"/>
              <a:t>SMOTE</a:t>
            </a:r>
            <a:r>
              <a:rPr lang="ko-KR" altLang="en-US" dirty="0" err="1"/>
              <a:t>를</a:t>
            </a:r>
            <a:r>
              <a:rPr lang="ko-KR" altLang="en-US" dirty="0"/>
              <a:t> 적용한 데이터 오버 샘플링 기법 적용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학습 셋 </a:t>
            </a:r>
            <a:r>
              <a:rPr lang="en-US" altLang="ko-KR" dirty="0"/>
              <a:t>&amp; </a:t>
            </a:r>
            <a:r>
              <a:rPr lang="ko-KR" altLang="en-US" dirty="0"/>
              <a:t>테스트 셋을 </a:t>
            </a:r>
            <a:r>
              <a:rPr lang="en-US" altLang="ko-KR" dirty="0"/>
              <a:t>7:3</a:t>
            </a:r>
            <a:r>
              <a:rPr lang="ko-KR" altLang="en-US" dirty="0" err="1"/>
              <a:t>으로</a:t>
            </a:r>
            <a:r>
              <a:rPr lang="en-US" altLang="ko-KR" dirty="0"/>
              <a:t> </a:t>
            </a:r>
            <a:r>
              <a:rPr lang="ko-KR" altLang="en-US" dirty="0"/>
              <a:t>분리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err="1"/>
              <a:t>StandardScaler</a:t>
            </a:r>
            <a:r>
              <a:rPr lang="ko-KR" altLang="en-US" dirty="0" err="1"/>
              <a:t>를</a:t>
            </a:r>
            <a:r>
              <a:rPr lang="ko-KR" altLang="en-US" dirty="0"/>
              <a:t> 통한 데이터 표준화 진행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Accuracy, Recall, Precision, F1-score, ROC-AUC </a:t>
            </a:r>
            <a:r>
              <a:rPr lang="ko-KR" altLang="en-US" dirty="0"/>
              <a:t>평가 지표 활용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42348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D4273E-569E-444B-8A2B-00FEBEE600B1}"/>
              </a:ext>
            </a:extLst>
          </p:cNvPr>
          <p:cNvSpPr txBox="1"/>
          <p:nvPr/>
        </p:nvSpPr>
        <p:spPr>
          <a:xfrm>
            <a:off x="620690" y="167607"/>
            <a:ext cx="9953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ore-KR" altLang="en-US" sz="2800" b="1" dirty="0"/>
              <a:t>사출성형 데이터 분석결과</a:t>
            </a:r>
            <a:endParaRPr lang="en" altLang="ko-Kore-KR" sz="28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6CBECC-C6D5-7142-930E-70C827DB6445}"/>
              </a:ext>
            </a:extLst>
          </p:cNvPr>
          <p:cNvSpPr/>
          <p:nvPr/>
        </p:nvSpPr>
        <p:spPr>
          <a:xfrm>
            <a:off x="377792" y="0"/>
            <a:ext cx="158816" cy="998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9B09D6-CD7A-F041-97E7-2920729A09EE}"/>
              </a:ext>
            </a:extLst>
          </p:cNvPr>
          <p:cNvSpPr txBox="1"/>
          <p:nvPr/>
        </p:nvSpPr>
        <p:spPr>
          <a:xfrm>
            <a:off x="950910" y="1169470"/>
            <a:ext cx="9953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ko-Kore-KR" altLang="en-US" sz="2400" b="1" dirty="0"/>
              <a:t>사출품 품질 예측을 위한 인공지능 모델 개발 </a:t>
            </a:r>
            <a:endParaRPr lang="en" altLang="ko-Kore-KR" sz="24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4DE02F3-B75A-1540-BDA9-9166509DA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811" y="2887144"/>
            <a:ext cx="7115673" cy="35795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0D3236-EC25-0849-8A78-E88EB4E66AFC}"/>
              </a:ext>
            </a:extLst>
          </p:cNvPr>
          <p:cNvSpPr txBox="1"/>
          <p:nvPr/>
        </p:nvSpPr>
        <p:spPr>
          <a:xfrm>
            <a:off x="1570119" y="1780898"/>
            <a:ext cx="995329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ore-KR" sz="1600" dirty="0"/>
              <a:t>CN7&amp;RG</a:t>
            </a:r>
            <a:r>
              <a:rPr lang="en-US" altLang="ko-KR" sz="1600" dirty="0"/>
              <a:t>3 </a:t>
            </a:r>
            <a:r>
              <a:rPr lang="ko-KR" altLang="en-US" sz="1600" dirty="0"/>
              <a:t>제품 인공지능 모델 구축 후 평가</a:t>
            </a:r>
            <a:endParaRPr lang="en-US" altLang="ko-KR" sz="700" dirty="0"/>
          </a:p>
          <a:p>
            <a:endParaRPr lang="en-US" altLang="ko-KR" sz="700" dirty="0"/>
          </a:p>
          <a:p>
            <a:pPr marL="285750" indent="-285750">
              <a:buFontTx/>
              <a:buChar char="-"/>
            </a:pPr>
            <a:r>
              <a:rPr lang="ko-Kore-KR" altLang="en-US" sz="1600" dirty="0"/>
              <a:t>의사결정나무가 가장 좋은 성능을 나타냄</a:t>
            </a:r>
            <a:endParaRPr lang="en-US" altLang="ko-Kore-KR" sz="1600" dirty="0"/>
          </a:p>
          <a:p>
            <a:pPr marL="285750" indent="-285750">
              <a:buFontTx/>
              <a:buChar char="-"/>
            </a:pPr>
            <a:endParaRPr lang="en-US" altLang="ko-Kore-KR" sz="700" dirty="0"/>
          </a:p>
          <a:p>
            <a:pPr marL="285750" indent="-285750">
              <a:buFontTx/>
              <a:buChar char="-"/>
            </a:pPr>
            <a:r>
              <a:rPr lang="en-US" altLang="ko-Kore-KR" sz="1600" dirty="0"/>
              <a:t>SMOTE</a:t>
            </a:r>
            <a:r>
              <a:rPr lang="ko-Kore-KR" altLang="en-US" sz="1600" dirty="0"/>
              <a:t>를 적용하여 불량품 데이터를 오버샘플링 후 모델 학습 결과 성능이 현저히 떨어짐</a:t>
            </a:r>
            <a:endParaRPr lang="en-US" altLang="ko-Kore-KR" sz="1600" dirty="0"/>
          </a:p>
        </p:txBody>
      </p:sp>
    </p:spTree>
    <p:extLst>
      <p:ext uri="{BB962C8B-B14F-4D97-AF65-F5344CB8AC3E}">
        <p14:creationId xmlns:p14="http://schemas.microsoft.com/office/powerpoint/2010/main" val="3949324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D4273E-569E-444B-8A2B-00FEBEE600B1}"/>
              </a:ext>
            </a:extLst>
          </p:cNvPr>
          <p:cNvSpPr txBox="1"/>
          <p:nvPr/>
        </p:nvSpPr>
        <p:spPr>
          <a:xfrm>
            <a:off x="620690" y="167607"/>
            <a:ext cx="9953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ore-KR" altLang="en-US" sz="2800" b="1" dirty="0"/>
              <a:t>사출성형 데이터 분석결과</a:t>
            </a:r>
            <a:endParaRPr lang="en" altLang="ko-Kore-KR" sz="28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6CBECC-C6D5-7142-930E-70C827DB6445}"/>
              </a:ext>
            </a:extLst>
          </p:cNvPr>
          <p:cNvSpPr/>
          <p:nvPr/>
        </p:nvSpPr>
        <p:spPr>
          <a:xfrm>
            <a:off x="377792" y="0"/>
            <a:ext cx="158816" cy="998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9B09D6-CD7A-F041-97E7-2920729A09EE}"/>
              </a:ext>
            </a:extLst>
          </p:cNvPr>
          <p:cNvSpPr txBox="1"/>
          <p:nvPr/>
        </p:nvSpPr>
        <p:spPr>
          <a:xfrm>
            <a:off x="950910" y="1169470"/>
            <a:ext cx="9953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ko-Kore-KR" altLang="en-US" sz="2400" b="1" dirty="0"/>
              <a:t>사출품 품질 예측을 위한 인공지능 모델 개발 </a:t>
            </a:r>
            <a:endParaRPr lang="en" altLang="ko-Kore-KR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0D3236-EC25-0849-8A78-E88EB4E66AFC}"/>
              </a:ext>
            </a:extLst>
          </p:cNvPr>
          <p:cNvSpPr txBox="1"/>
          <p:nvPr/>
        </p:nvSpPr>
        <p:spPr>
          <a:xfrm>
            <a:off x="1570119" y="1780898"/>
            <a:ext cx="995329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ore-KR" sz="1600" dirty="0"/>
              <a:t>CN7</a:t>
            </a:r>
            <a:r>
              <a:rPr lang="en-US" altLang="ko-KR" sz="1600" dirty="0"/>
              <a:t> </a:t>
            </a:r>
            <a:r>
              <a:rPr lang="ko-KR" altLang="en-US" sz="1600" dirty="0"/>
              <a:t>제품에서 인공지능 모델 구축 후 평가</a:t>
            </a:r>
            <a:endParaRPr lang="en-US" altLang="ko-KR" sz="700" dirty="0"/>
          </a:p>
          <a:p>
            <a:endParaRPr lang="en-US" altLang="ko-KR" sz="700" dirty="0"/>
          </a:p>
          <a:p>
            <a:pPr marL="285750" indent="-285750">
              <a:buFontTx/>
              <a:buChar char="-"/>
            </a:pPr>
            <a:r>
              <a:rPr lang="ko-Kore-KR" altLang="en-US" sz="1600" dirty="0"/>
              <a:t>의사결정나무가 가장 좋은 성능을 나타내며</a:t>
            </a:r>
            <a:r>
              <a:rPr lang="en-US" altLang="ko-Kore-KR" sz="1600" dirty="0"/>
              <a:t>, CN7</a:t>
            </a:r>
            <a:r>
              <a:rPr lang="en-US" altLang="ko-KR" sz="1600" dirty="0"/>
              <a:t>&amp;RG3</a:t>
            </a:r>
            <a:r>
              <a:rPr lang="ko-KR" altLang="en-US" sz="1600" dirty="0"/>
              <a:t> 환경보다 좋은 성능 개선이 나타남</a:t>
            </a:r>
            <a:endParaRPr lang="en-US" altLang="ko-Kore-KR" sz="1600" dirty="0"/>
          </a:p>
          <a:p>
            <a:pPr marL="285750" indent="-285750">
              <a:buFontTx/>
              <a:buChar char="-"/>
            </a:pPr>
            <a:endParaRPr lang="en-US" altLang="ko-Kore-KR" sz="700" dirty="0"/>
          </a:p>
          <a:p>
            <a:pPr marL="285750" indent="-285750">
              <a:buFontTx/>
              <a:buChar char="-"/>
            </a:pPr>
            <a:r>
              <a:rPr lang="en-US" altLang="ko-Kore-KR" sz="1600" dirty="0"/>
              <a:t>SMOTE</a:t>
            </a:r>
            <a:r>
              <a:rPr lang="ko-Kore-KR" altLang="en-US" sz="1600" dirty="0"/>
              <a:t>를 적용하여 불량품 데이터를 오버샘플링 후 모델 학습 결과 성능이 현저히 떨어짐</a:t>
            </a:r>
            <a:endParaRPr lang="en-US" altLang="ko-Kore-KR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3F92C3-41FF-6C40-A02C-2E259560E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891" y="2915575"/>
            <a:ext cx="7224629" cy="35514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93513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5AF3599-0EB7-5F43-8BFB-ADCBDA978640}"/>
              </a:ext>
            </a:extLst>
          </p:cNvPr>
          <p:cNvSpPr txBox="1"/>
          <p:nvPr/>
        </p:nvSpPr>
        <p:spPr>
          <a:xfrm>
            <a:off x="664557" y="731400"/>
            <a:ext cx="4438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CONTENTS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821067-B5A2-5241-8F8E-977492576B9E}"/>
              </a:ext>
            </a:extLst>
          </p:cNvPr>
          <p:cNvSpPr txBox="1"/>
          <p:nvPr/>
        </p:nvSpPr>
        <p:spPr>
          <a:xfrm>
            <a:off x="1575842" y="1885018"/>
            <a:ext cx="9673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(1) </a:t>
            </a:r>
            <a:r>
              <a:rPr lang="ko-KR" altLang="en-US" sz="2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문제정의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76EA41-33D6-274B-80D3-1E3428AC06B7}"/>
              </a:ext>
            </a:extLst>
          </p:cNvPr>
          <p:cNvSpPr txBox="1"/>
          <p:nvPr/>
        </p:nvSpPr>
        <p:spPr>
          <a:xfrm>
            <a:off x="1575842" y="2952953"/>
            <a:ext cx="10217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(2) </a:t>
            </a:r>
            <a:r>
              <a:rPr lang="ko-KR" altLang="en-US" sz="2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사출성형 데이터 전처리 및 탐색적 데이터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F913ED-68DE-8D45-B2D3-D760198D21D5}"/>
              </a:ext>
            </a:extLst>
          </p:cNvPr>
          <p:cNvSpPr txBox="1"/>
          <p:nvPr/>
        </p:nvSpPr>
        <p:spPr>
          <a:xfrm>
            <a:off x="1587874" y="3975638"/>
            <a:ext cx="10217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(3) </a:t>
            </a:r>
            <a:r>
              <a:rPr lang="ko-KR" altLang="en-US" sz="28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분석모델</a:t>
            </a:r>
            <a:r>
              <a:rPr lang="ko-KR" altLang="en-US" sz="2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개발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DFB6F2-C091-0247-B423-D57C80B7E177}"/>
              </a:ext>
            </a:extLst>
          </p:cNvPr>
          <p:cNvSpPr txBox="1"/>
          <p:nvPr/>
        </p:nvSpPr>
        <p:spPr>
          <a:xfrm>
            <a:off x="1636002" y="5034417"/>
            <a:ext cx="10217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(4) </a:t>
            </a:r>
            <a:r>
              <a:rPr lang="ko-KR" altLang="en-US" sz="2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분석결과 및 시사점</a:t>
            </a:r>
          </a:p>
        </p:txBody>
      </p:sp>
    </p:spTree>
    <p:extLst>
      <p:ext uri="{BB962C8B-B14F-4D97-AF65-F5344CB8AC3E}">
        <p14:creationId xmlns:p14="http://schemas.microsoft.com/office/powerpoint/2010/main" val="18381119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D4273E-569E-444B-8A2B-00FEBEE600B1}"/>
              </a:ext>
            </a:extLst>
          </p:cNvPr>
          <p:cNvSpPr txBox="1"/>
          <p:nvPr/>
        </p:nvSpPr>
        <p:spPr>
          <a:xfrm>
            <a:off x="620690" y="167607"/>
            <a:ext cx="9953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ore-KR" altLang="en-US" sz="2800" b="1" dirty="0"/>
              <a:t>사출성형 데이터 분석결과</a:t>
            </a:r>
            <a:endParaRPr lang="en" altLang="ko-Kore-KR" sz="28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6CBECC-C6D5-7142-930E-70C827DB6445}"/>
              </a:ext>
            </a:extLst>
          </p:cNvPr>
          <p:cNvSpPr/>
          <p:nvPr/>
        </p:nvSpPr>
        <p:spPr>
          <a:xfrm>
            <a:off x="377792" y="0"/>
            <a:ext cx="158816" cy="998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9B09D6-CD7A-F041-97E7-2920729A09EE}"/>
              </a:ext>
            </a:extLst>
          </p:cNvPr>
          <p:cNvSpPr txBox="1"/>
          <p:nvPr/>
        </p:nvSpPr>
        <p:spPr>
          <a:xfrm>
            <a:off x="950910" y="1169470"/>
            <a:ext cx="9953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ko-Kore-KR" altLang="en-US" sz="2400" b="1" dirty="0"/>
              <a:t>사출품 품질 예측을 위한 인공지능 모델 개발 </a:t>
            </a:r>
            <a:endParaRPr lang="en" altLang="ko-Kore-KR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0D3236-EC25-0849-8A78-E88EB4E66AFC}"/>
              </a:ext>
            </a:extLst>
          </p:cNvPr>
          <p:cNvSpPr txBox="1"/>
          <p:nvPr/>
        </p:nvSpPr>
        <p:spPr>
          <a:xfrm>
            <a:off x="1570119" y="1780898"/>
            <a:ext cx="9953296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ore-KR" sz="1600" dirty="0"/>
              <a:t>RG</a:t>
            </a:r>
            <a:r>
              <a:rPr lang="en-US" altLang="ko-KR" sz="1600" dirty="0"/>
              <a:t>3 </a:t>
            </a:r>
            <a:r>
              <a:rPr lang="ko-KR" altLang="en-US" sz="1600" dirty="0"/>
              <a:t>제품에서 인공지능 모델 구축 후 평가</a:t>
            </a:r>
            <a:endParaRPr lang="en-US" altLang="ko-KR" sz="700" dirty="0"/>
          </a:p>
          <a:p>
            <a:endParaRPr lang="en-US" altLang="ko-KR" sz="700" dirty="0"/>
          </a:p>
          <a:p>
            <a:pPr marL="285750" indent="-285750">
              <a:buFontTx/>
              <a:buChar char="-"/>
            </a:pPr>
            <a:r>
              <a:rPr lang="ko-Kore-KR" altLang="en-US" sz="1600" dirty="0"/>
              <a:t>인공지능 모델이 사출품의 품질을 예측하지 못함</a:t>
            </a:r>
            <a:endParaRPr lang="en-US" altLang="ko-Kore-KR" sz="7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4CB1B2-B663-CF43-B52B-A165D7E20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846" y="2531451"/>
            <a:ext cx="7864671" cy="38722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00797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D4273E-569E-444B-8A2B-00FEBEE600B1}"/>
              </a:ext>
            </a:extLst>
          </p:cNvPr>
          <p:cNvSpPr txBox="1"/>
          <p:nvPr/>
        </p:nvSpPr>
        <p:spPr>
          <a:xfrm>
            <a:off x="620690" y="167607"/>
            <a:ext cx="9953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ore-KR" altLang="en-US" sz="2800" b="1" dirty="0"/>
              <a:t>결론 및 시사점</a:t>
            </a:r>
            <a:endParaRPr lang="en" altLang="ko-Kore-KR" sz="28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6CBECC-C6D5-7142-930E-70C827DB6445}"/>
              </a:ext>
            </a:extLst>
          </p:cNvPr>
          <p:cNvSpPr/>
          <p:nvPr/>
        </p:nvSpPr>
        <p:spPr>
          <a:xfrm>
            <a:off x="377792" y="0"/>
            <a:ext cx="158816" cy="998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8D6C22-15B3-6E41-A209-4072F83F6DB7}"/>
              </a:ext>
            </a:extLst>
          </p:cNvPr>
          <p:cNvSpPr txBox="1"/>
          <p:nvPr/>
        </p:nvSpPr>
        <p:spPr>
          <a:xfrm>
            <a:off x="757319" y="1403525"/>
            <a:ext cx="10317081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2000" dirty="0"/>
          </a:p>
          <a:p>
            <a:pPr marL="285750" indent="-285750">
              <a:buFontTx/>
              <a:buChar char="-"/>
            </a:pPr>
            <a:r>
              <a:rPr lang="ko-Kore-KR" altLang="en-US" sz="2000" dirty="0"/>
              <a:t>평균 압력과 계량완료위치 등이 사출품 불량 원인을 야기하는 주요 요인으로 나타남</a:t>
            </a:r>
            <a:endParaRPr lang="en-US" altLang="ko-Kore-KR" sz="2000" dirty="0"/>
          </a:p>
          <a:p>
            <a:pPr marL="285750" indent="-285750">
              <a:buFontTx/>
              <a:buChar char="-"/>
            </a:pPr>
            <a:endParaRPr lang="en-US" altLang="ko-Kore-KR" sz="1600" dirty="0"/>
          </a:p>
          <a:p>
            <a:pPr marL="285750" indent="-285750">
              <a:buFontTx/>
              <a:buChar char="-"/>
            </a:pPr>
            <a:endParaRPr lang="en-US" altLang="ko-Kore-KR" sz="1600" dirty="0"/>
          </a:p>
          <a:p>
            <a:pPr marL="285750" indent="-285750">
              <a:buFontTx/>
              <a:buChar char="-"/>
            </a:pPr>
            <a:r>
              <a:rPr lang="ko-Kore-KR" altLang="en-US" sz="2000" dirty="0"/>
              <a:t>의사결정나무 모델은 사출공정의 품질을 예측하는데 우수한 성능을 나타냄</a:t>
            </a:r>
            <a:endParaRPr lang="en-US" altLang="ko-Kore-KR" sz="2000" dirty="0"/>
          </a:p>
          <a:p>
            <a:endParaRPr lang="en-US" altLang="ko-Kore-KR" sz="1400" dirty="0"/>
          </a:p>
          <a:p>
            <a:endParaRPr lang="en-US" altLang="ko-Kore-KR" sz="1400" dirty="0"/>
          </a:p>
          <a:p>
            <a:pPr marL="285750" indent="-285750">
              <a:buFontTx/>
              <a:buChar char="-"/>
            </a:pPr>
            <a:r>
              <a:rPr lang="ko-Kore-KR" altLang="en-US" sz="2000" dirty="0"/>
              <a:t>다양한 제조 공정의 불명확한 불량 원인을 알아보기 위해 변수 중요도 파악 방법은 품질의 저하를 야기하는 주요 인자 관리할 수 있음</a:t>
            </a:r>
            <a:endParaRPr lang="en-US" altLang="ko-Kore-KR" sz="2000" dirty="0"/>
          </a:p>
          <a:p>
            <a:pPr marL="285750" indent="-285750">
              <a:buFontTx/>
              <a:buChar char="-"/>
            </a:pPr>
            <a:endParaRPr lang="en-US" altLang="ko-Kore-KR" sz="1200" dirty="0"/>
          </a:p>
          <a:p>
            <a:pPr marL="285750" indent="-285750">
              <a:buFontTx/>
              <a:buChar char="-"/>
            </a:pPr>
            <a:endParaRPr lang="en-US" altLang="ko-Kore-KR" sz="1200" dirty="0"/>
          </a:p>
          <a:p>
            <a:pPr marL="285750" indent="-285750">
              <a:buFontTx/>
              <a:buChar char="-"/>
            </a:pPr>
            <a:r>
              <a:rPr lang="ko-Kore-KR" altLang="en-US" sz="2000" dirty="0"/>
              <a:t>의사결정나무 모델을 사용하여 다양한 제조 공정의 품질 이상 문제를 효율적으로 관리 가능 </a:t>
            </a:r>
            <a:endParaRPr lang="en-US" altLang="ko-Kore-KR" sz="20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0123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2EA47E2-A6CE-494D-BC7B-25F35DFDD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8FCD74-879C-42EB-8E54-8521F532144E}"/>
              </a:ext>
            </a:extLst>
          </p:cNvPr>
          <p:cNvSpPr txBox="1"/>
          <p:nvPr/>
        </p:nvSpPr>
        <p:spPr>
          <a:xfrm>
            <a:off x="3039545" y="2306987"/>
            <a:ext cx="6340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028503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D4273E-569E-444B-8A2B-00FEBEE600B1}"/>
              </a:ext>
            </a:extLst>
          </p:cNvPr>
          <p:cNvSpPr txBox="1"/>
          <p:nvPr/>
        </p:nvSpPr>
        <p:spPr>
          <a:xfrm>
            <a:off x="620690" y="167607"/>
            <a:ext cx="9953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문제정의</a:t>
            </a:r>
            <a:endParaRPr lang="en" altLang="ko-Kore-KR" sz="28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6CBECC-C6D5-7142-930E-70C827DB6445}"/>
              </a:ext>
            </a:extLst>
          </p:cNvPr>
          <p:cNvSpPr/>
          <p:nvPr/>
        </p:nvSpPr>
        <p:spPr>
          <a:xfrm>
            <a:off x="377792" y="0"/>
            <a:ext cx="158816" cy="998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9B09D6-CD7A-F041-97E7-2920729A09EE}"/>
              </a:ext>
            </a:extLst>
          </p:cNvPr>
          <p:cNvSpPr txBox="1"/>
          <p:nvPr/>
        </p:nvSpPr>
        <p:spPr>
          <a:xfrm>
            <a:off x="950910" y="1243964"/>
            <a:ext cx="9953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ko-Kore-KR" altLang="en-US" sz="2400" b="1" dirty="0"/>
              <a:t>사출성형 정의 </a:t>
            </a:r>
            <a:endParaRPr lang="en" altLang="ko-Kore-KR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37DECA-3F3D-7E4B-983B-0F4A991E915D}"/>
              </a:ext>
            </a:extLst>
          </p:cNvPr>
          <p:cNvSpPr txBox="1"/>
          <p:nvPr/>
        </p:nvSpPr>
        <p:spPr>
          <a:xfrm>
            <a:off x="1570119" y="1829345"/>
            <a:ext cx="933408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ore-KR" altLang="en-US" dirty="0"/>
              <a:t>플라스틱</a:t>
            </a:r>
            <a:r>
              <a:rPr lang="en-US" altLang="ko-Kore-KR" dirty="0"/>
              <a:t>(</a:t>
            </a:r>
            <a:r>
              <a:rPr lang="ko-Kore-KR" altLang="en-US" dirty="0"/>
              <a:t>열경화성 수지</a:t>
            </a:r>
            <a:r>
              <a:rPr lang="en-US" altLang="ko-Kore-KR" dirty="0"/>
              <a:t>, </a:t>
            </a:r>
            <a:r>
              <a:rPr lang="ko-Kore-KR" altLang="en-US" dirty="0"/>
              <a:t>열가소성 수지</a:t>
            </a:r>
            <a:r>
              <a:rPr lang="en-US" altLang="ko-Kore-KR" dirty="0"/>
              <a:t>)</a:t>
            </a:r>
            <a:r>
              <a:rPr lang="ko-Kore-KR" altLang="en-US" dirty="0"/>
              <a:t>을 원하는 형태의 성형품으로 만드는 기술</a:t>
            </a:r>
            <a:endParaRPr lang="en-US" altLang="ko-Kore-KR" dirty="0"/>
          </a:p>
          <a:p>
            <a:pPr marL="285750" indent="-285750">
              <a:buFontTx/>
              <a:buChar char="-"/>
            </a:pPr>
            <a:endParaRPr lang="en-US" altLang="ko-Kore-KR" dirty="0"/>
          </a:p>
          <a:p>
            <a:pPr marL="285750" indent="-285750">
              <a:buFontTx/>
              <a:buChar char="-"/>
            </a:pPr>
            <a:r>
              <a:rPr lang="ko-Kore-KR" altLang="en-US" dirty="0"/>
              <a:t>성형의 사이클이 짧고</a:t>
            </a:r>
            <a:r>
              <a:rPr lang="en-US" altLang="ko-Kore-KR" dirty="0"/>
              <a:t> </a:t>
            </a:r>
            <a:r>
              <a:rPr lang="ko-Kore-KR" altLang="en-US" dirty="0"/>
              <a:t>능률이 좋아 대량생산이 가능하며 복잡한 모양까지 생산 가능</a:t>
            </a:r>
            <a:endParaRPr lang="en-US" altLang="ko-Kore-KR" dirty="0"/>
          </a:p>
          <a:p>
            <a:pPr marL="285750" indent="-285750">
              <a:buFontTx/>
              <a:buChar char="-"/>
            </a:pPr>
            <a:endParaRPr lang="en-US" altLang="ko-Kore-KR" dirty="0"/>
          </a:p>
          <a:p>
            <a:pPr marL="285750" indent="-285750">
              <a:buFontTx/>
              <a:buChar char="-"/>
            </a:pPr>
            <a:r>
              <a:rPr lang="ko-Kore-KR" altLang="en-US" dirty="0"/>
              <a:t>사출성형은 사출장치</a:t>
            </a:r>
            <a:r>
              <a:rPr lang="en-US" altLang="ko-Kore-KR" dirty="0"/>
              <a:t>/</a:t>
            </a:r>
            <a:r>
              <a:rPr lang="ko-Kore-KR" altLang="en-US" dirty="0"/>
              <a:t>가소화장치</a:t>
            </a:r>
            <a:r>
              <a:rPr lang="en-US" altLang="ko-KR" dirty="0"/>
              <a:t>, </a:t>
            </a:r>
            <a:r>
              <a:rPr lang="ko-KR" altLang="en-US" dirty="0"/>
              <a:t>금형 등 다양한 단계를 통과하여 공정이 수행됨</a:t>
            </a:r>
            <a:endParaRPr lang="en-US" altLang="ko-Kore-KR" dirty="0"/>
          </a:p>
          <a:p>
            <a:pPr marL="285750" indent="-285750">
              <a:buFontTx/>
              <a:buChar char="-"/>
            </a:pPr>
            <a:endParaRPr lang="en" altLang="ko-Kore-KR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EA23826-BEFA-7F41-8DCA-D575B0EE680D}"/>
              </a:ext>
            </a:extLst>
          </p:cNvPr>
          <p:cNvGrpSpPr/>
          <p:nvPr/>
        </p:nvGrpSpPr>
        <p:grpSpPr>
          <a:xfrm>
            <a:off x="2298369" y="3429000"/>
            <a:ext cx="5103915" cy="3119601"/>
            <a:chOff x="6497391" y="3094070"/>
            <a:chExt cx="5399914" cy="294402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D63F789-25CF-2F40-9024-1A8F21009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7391" y="3094070"/>
              <a:ext cx="5399914" cy="26054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9774C5D-BFCA-6D48-ABBA-C6D023AAB5CB}"/>
                </a:ext>
              </a:extLst>
            </p:cNvPr>
            <p:cNvSpPr txBox="1"/>
            <p:nvPr/>
          </p:nvSpPr>
          <p:spPr>
            <a:xfrm>
              <a:off x="8224487" y="5699542"/>
              <a:ext cx="2395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/>
                <a:t>&lt; </a:t>
              </a:r>
              <a:r>
                <a:rPr kumimoji="1" lang="ko-Kore-KR" altLang="en-US" sz="1600" dirty="0"/>
                <a:t>사출성형 공정 </a:t>
              </a:r>
              <a:r>
                <a:rPr kumimoji="1" lang="en-US" altLang="ko-Kore-KR" sz="1600" dirty="0"/>
                <a:t>&gt;</a:t>
              </a:r>
              <a:endParaRPr kumimoji="1" lang="ko-Kore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757721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D4273E-569E-444B-8A2B-00FEBEE600B1}"/>
              </a:ext>
            </a:extLst>
          </p:cNvPr>
          <p:cNvSpPr txBox="1"/>
          <p:nvPr/>
        </p:nvSpPr>
        <p:spPr>
          <a:xfrm>
            <a:off x="620690" y="167607"/>
            <a:ext cx="9953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문제정의</a:t>
            </a:r>
            <a:endParaRPr lang="en" altLang="ko-Kore-KR" sz="28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6CBECC-C6D5-7142-930E-70C827DB6445}"/>
              </a:ext>
            </a:extLst>
          </p:cNvPr>
          <p:cNvSpPr/>
          <p:nvPr/>
        </p:nvSpPr>
        <p:spPr>
          <a:xfrm>
            <a:off x="377792" y="0"/>
            <a:ext cx="158816" cy="998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9B09D6-CD7A-F041-97E7-2920729A09EE}"/>
              </a:ext>
            </a:extLst>
          </p:cNvPr>
          <p:cNvSpPr txBox="1"/>
          <p:nvPr/>
        </p:nvSpPr>
        <p:spPr>
          <a:xfrm>
            <a:off x="950910" y="1243964"/>
            <a:ext cx="9953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ko-Kore-KR" altLang="en-US" sz="2400" b="1" dirty="0"/>
              <a:t>사출성형 공정의 문제점 </a:t>
            </a:r>
            <a:endParaRPr lang="en" altLang="ko-Kore-KR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37DECA-3F3D-7E4B-983B-0F4A991E915D}"/>
              </a:ext>
            </a:extLst>
          </p:cNvPr>
          <p:cNvSpPr txBox="1"/>
          <p:nvPr/>
        </p:nvSpPr>
        <p:spPr>
          <a:xfrm>
            <a:off x="1570119" y="1867982"/>
            <a:ext cx="933408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ore-KR" altLang="en-US" dirty="0"/>
              <a:t>공정내에 간혹 성형 불량품이 발생하지만 주요 원인에 대해 알 수 없음</a:t>
            </a:r>
            <a:endParaRPr lang="en-US" altLang="ko-Kore-KR" dirty="0"/>
          </a:p>
          <a:p>
            <a:pPr marL="285750" indent="-285750">
              <a:buFontTx/>
              <a:buChar char="-"/>
            </a:pPr>
            <a:endParaRPr lang="en-US" altLang="ko-Kore-KR" dirty="0"/>
          </a:p>
          <a:p>
            <a:pPr marL="285750" indent="-285750">
              <a:buFontTx/>
              <a:buChar char="-"/>
            </a:pPr>
            <a:r>
              <a:rPr lang="ko-Kore-KR" altLang="en-US" dirty="0"/>
              <a:t>불량품 발생시 불량 원인에 대한 작업자의 빠른 조취 필요</a:t>
            </a:r>
            <a:endParaRPr lang="en" altLang="ko-Kore-KR" dirty="0"/>
          </a:p>
          <a:p>
            <a:endParaRPr lang="en-US" altLang="ko-Kore-KR" dirty="0"/>
          </a:p>
          <a:p>
            <a:pPr marL="285750" indent="-285750">
              <a:buFontTx/>
              <a:buChar char="-"/>
            </a:pPr>
            <a:r>
              <a:rPr lang="ko-Kore-KR" altLang="en-US" dirty="0"/>
              <a:t>사출품의 양품</a:t>
            </a:r>
            <a:r>
              <a:rPr lang="en-US" altLang="ko-Kore-KR" dirty="0"/>
              <a:t>/</a:t>
            </a:r>
            <a:r>
              <a:rPr lang="ko-Kore-KR" altLang="en-US" dirty="0"/>
              <a:t>불량품 검사는 작업자의 개입이 필요</a:t>
            </a:r>
            <a:endParaRPr lang="en-US" altLang="ko-Kore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430A4A-DAA4-1A42-A6B3-FE7501DDEDB7}"/>
              </a:ext>
            </a:extLst>
          </p:cNvPr>
          <p:cNvSpPr txBox="1"/>
          <p:nvPr/>
        </p:nvSpPr>
        <p:spPr>
          <a:xfrm>
            <a:off x="950910" y="3778957"/>
            <a:ext cx="9953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ko-Kore-KR" altLang="en-US" sz="2400" b="1" dirty="0"/>
              <a:t>사출성형 공정의 개선 방안</a:t>
            </a:r>
            <a:endParaRPr lang="en" altLang="ko-Kore-KR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1D4D93-D97D-FA4B-82E1-BD7077D52F9D}"/>
              </a:ext>
            </a:extLst>
          </p:cNvPr>
          <p:cNvSpPr txBox="1"/>
          <p:nvPr/>
        </p:nvSpPr>
        <p:spPr>
          <a:xfrm>
            <a:off x="1570119" y="4402975"/>
            <a:ext cx="933408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ore-KR" altLang="en-US" dirty="0"/>
              <a:t>머신러닝 모델 중 트리기반 모델과 부스팅 기반 모델을 사용하여 불량품을 예측하는 주요 인자 파악 </a:t>
            </a:r>
            <a:endParaRPr lang="en-US" altLang="ko-Kore-KR" dirty="0"/>
          </a:p>
          <a:p>
            <a:pPr marL="285750" indent="-285750">
              <a:buFontTx/>
              <a:buChar char="-"/>
            </a:pPr>
            <a:endParaRPr lang="en-US" altLang="ko-Kore-KR" dirty="0"/>
          </a:p>
          <a:p>
            <a:pPr marL="285750" indent="-285750">
              <a:buFontTx/>
              <a:buChar char="-"/>
            </a:pPr>
            <a:r>
              <a:rPr lang="ko-Kore-KR" altLang="en-US" dirty="0"/>
              <a:t>사출품의 양품</a:t>
            </a:r>
            <a:r>
              <a:rPr lang="en-US" altLang="ko-Kore-KR" dirty="0"/>
              <a:t>/</a:t>
            </a:r>
            <a:r>
              <a:rPr lang="ko-Kore-KR" altLang="en-US" dirty="0"/>
              <a:t>불량품을 구별해내는 인공지능 모델 구축을 통한 공정의 효율적 운영 및  품질 검사 비용 절감</a:t>
            </a:r>
            <a:endParaRPr lang="en-US" altLang="ko-Kore-KR" dirty="0"/>
          </a:p>
          <a:p>
            <a:pPr marL="285750" indent="-285750">
              <a:buFontTx/>
              <a:buChar char="-"/>
            </a:pPr>
            <a:endParaRPr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1608492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D4273E-569E-444B-8A2B-00FEBEE600B1}"/>
              </a:ext>
            </a:extLst>
          </p:cNvPr>
          <p:cNvSpPr txBox="1"/>
          <p:nvPr/>
        </p:nvSpPr>
        <p:spPr>
          <a:xfrm>
            <a:off x="620690" y="167607"/>
            <a:ext cx="9953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사출성형 데이터 전처리</a:t>
            </a:r>
            <a:endParaRPr lang="en" altLang="ko-Kore-KR" sz="28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6CBECC-C6D5-7142-930E-70C827DB6445}"/>
              </a:ext>
            </a:extLst>
          </p:cNvPr>
          <p:cNvSpPr/>
          <p:nvPr/>
        </p:nvSpPr>
        <p:spPr>
          <a:xfrm>
            <a:off x="377792" y="0"/>
            <a:ext cx="158816" cy="998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9B09D6-CD7A-F041-97E7-2920729A09EE}"/>
              </a:ext>
            </a:extLst>
          </p:cNvPr>
          <p:cNvSpPr txBox="1"/>
          <p:nvPr/>
        </p:nvSpPr>
        <p:spPr>
          <a:xfrm>
            <a:off x="950910" y="1227526"/>
            <a:ext cx="9953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ko-Kore-KR" altLang="en-US" sz="2400" b="1" dirty="0"/>
              <a:t>사출성형기 데이터셋 전처리 과정</a:t>
            </a:r>
            <a:endParaRPr lang="en" altLang="ko-Kore-KR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F3C37-E02B-F347-BD1B-C0FA0E3211D7}"/>
              </a:ext>
            </a:extLst>
          </p:cNvPr>
          <p:cNvSpPr txBox="1"/>
          <p:nvPr/>
        </p:nvSpPr>
        <p:spPr>
          <a:xfrm>
            <a:off x="1570119" y="1867982"/>
            <a:ext cx="10832236" cy="3285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ore-KR" altLang="en-US" sz="1600" dirty="0"/>
              <a:t>사출품에 대한 품질 불량 여부를 알 수 있는 </a:t>
            </a:r>
            <a:r>
              <a:rPr lang="en-US" altLang="ko-Kore-KR" sz="1600" dirty="0"/>
              <a:t>“</a:t>
            </a:r>
            <a:r>
              <a:rPr lang="ko-Kore-KR" altLang="en-US" sz="1600" dirty="0"/>
              <a:t>경진대회용 사출성형기 데이터셋</a:t>
            </a:r>
            <a:r>
              <a:rPr lang="en-US" altLang="ko-Kore-KR" sz="1600" dirty="0"/>
              <a:t>_</a:t>
            </a:r>
            <a:r>
              <a:rPr lang="en-US" altLang="ko-Kore-KR" sz="1600" dirty="0" err="1"/>
              <a:t>labeled.csv</a:t>
            </a:r>
            <a:r>
              <a:rPr lang="en-US" altLang="ko-Kore-KR" sz="1600" dirty="0"/>
              <a:t>” </a:t>
            </a:r>
            <a:r>
              <a:rPr lang="ko-Kore-KR" altLang="en-US" sz="1600" dirty="0"/>
              <a:t>활용</a:t>
            </a:r>
            <a:endParaRPr lang="en-US" altLang="ko-Kore-KR" sz="1600" dirty="0"/>
          </a:p>
          <a:p>
            <a:pPr marL="285750" indent="-285750">
              <a:buFontTx/>
              <a:buChar char="-"/>
            </a:pPr>
            <a:endParaRPr lang="en-US" altLang="ko-Kore-KR" sz="1600" dirty="0"/>
          </a:p>
          <a:p>
            <a:pPr marL="285750" indent="-285750">
              <a:buFontTx/>
              <a:buChar char="-"/>
            </a:pPr>
            <a:r>
              <a:rPr lang="ko-Kore-KR" altLang="en-US" sz="1600" dirty="0"/>
              <a:t>사출공정의 </a:t>
            </a:r>
            <a:r>
              <a:rPr lang="en-US" altLang="ko-Kore-KR" sz="1600" dirty="0"/>
              <a:t>4</a:t>
            </a:r>
            <a:r>
              <a:rPr lang="en-US" altLang="ko-KR" sz="1600" dirty="0"/>
              <a:t>5</a:t>
            </a:r>
            <a:r>
              <a:rPr lang="ko-KR" altLang="en-US" sz="1600" dirty="0"/>
              <a:t>개의 변수와 </a:t>
            </a:r>
            <a:r>
              <a:rPr lang="en-US" altLang="ko-KR" sz="1600" dirty="0"/>
              <a:t>7996</a:t>
            </a:r>
            <a:r>
              <a:rPr lang="ko-KR" altLang="en-US" sz="1600" dirty="0"/>
              <a:t>개의 데이터셋으로 구성 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ore-KR" sz="1600" dirty="0"/>
          </a:p>
          <a:p>
            <a:pPr marL="285750" indent="-285750">
              <a:buFontTx/>
              <a:buChar char="-"/>
            </a:pPr>
            <a:r>
              <a:rPr lang="ko-Kore-KR" altLang="en-US" sz="1600" dirty="0"/>
              <a:t>생산한 사출기 모델명</a:t>
            </a:r>
            <a:r>
              <a:rPr lang="en-US" altLang="ko-Kore-KR" sz="1600" dirty="0"/>
              <a:t>(EQUIP_NAME)</a:t>
            </a:r>
            <a:r>
              <a:rPr lang="ko-Kore-KR" altLang="en-US" sz="1600" dirty="0"/>
              <a:t> 변수에서 </a:t>
            </a:r>
            <a:r>
              <a:rPr lang="en-US" altLang="ko-Kore-KR" sz="1600" dirty="0"/>
              <a:t>“650</a:t>
            </a:r>
            <a:r>
              <a:rPr lang="ko-Kore-KR" altLang="en-US" sz="1600" dirty="0"/>
              <a:t>톤</a:t>
            </a:r>
            <a:r>
              <a:rPr lang="en-US" altLang="ko-Kore-KR" sz="1600" dirty="0"/>
              <a:t>-</a:t>
            </a:r>
            <a:r>
              <a:rPr lang="ko-Kore-KR" altLang="en-US" sz="1600" dirty="0"/>
              <a:t>우진</a:t>
            </a:r>
            <a:r>
              <a:rPr lang="en-US" altLang="ko-Kore-KR" sz="1600" dirty="0"/>
              <a:t>2</a:t>
            </a:r>
            <a:r>
              <a:rPr lang="ko-Kore-KR" altLang="en-US" sz="1600" dirty="0"/>
              <a:t>호기</a:t>
            </a:r>
            <a:r>
              <a:rPr lang="en-US" altLang="ko-Kore-KR" sz="1600" dirty="0"/>
              <a:t>” </a:t>
            </a:r>
            <a:r>
              <a:rPr lang="ko-Kore-KR" altLang="en-US" sz="1600" dirty="0"/>
              <a:t>데이터만 선별</a:t>
            </a:r>
            <a:endParaRPr lang="en-US" altLang="ko-Kore-KR" sz="1600" dirty="0"/>
          </a:p>
          <a:p>
            <a:pPr marL="285750" indent="-285750">
              <a:buFontTx/>
              <a:buChar char="-"/>
            </a:pPr>
            <a:endParaRPr lang="en-US" altLang="ko-Kore-KR" sz="1600" dirty="0"/>
          </a:p>
          <a:p>
            <a:pPr marL="285750" indent="-285750">
              <a:buFontTx/>
              <a:buChar char="-"/>
            </a:pPr>
            <a:r>
              <a:rPr lang="ko-Kore-KR" altLang="en-US" sz="1600" dirty="0"/>
              <a:t>제품의 이름에 따라 </a:t>
            </a:r>
            <a:r>
              <a:rPr lang="en-US" altLang="ko-Kore-KR" sz="1600" dirty="0"/>
              <a:t>CN7&amp;RG3 </a:t>
            </a:r>
            <a:r>
              <a:rPr lang="ko-Kore-KR" altLang="en-US" sz="1600" dirty="0"/>
              <a:t>데이터셋</a:t>
            </a:r>
            <a:r>
              <a:rPr lang="en-US" altLang="ko-Kore-KR" sz="1600" dirty="0"/>
              <a:t>, CN7</a:t>
            </a:r>
            <a:r>
              <a:rPr lang="ko-Kore-KR" altLang="en-US" sz="1600" dirty="0"/>
              <a:t> 데이터셋</a:t>
            </a:r>
            <a:r>
              <a:rPr lang="en-US" altLang="ko-Kore-KR" sz="1600" dirty="0"/>
              <a:t>, RG3</a:t>
            </a:r>
            <a:r>
              <a:rPr lang="ko-Kore-KR" altLang="en-US" sz="1600" dirty="0"/>
              <a:t> 데이터셋으로 구분</a:t>
            </a:r>
            <a:endParaRPr lang="en-US" altLang="ko-Kore-KR" sz="1600" dirty="0"/>
          </a:p>
          <a:p>
            <a:pPr marL="285750" indent="-285750">
              <a:buFontTx/>
              <a:buChar char="-"/>
            </a:pPr>
            <a:endParaRPr lang="en-US" altLang="ko-Kore-KR" sz="1600" dirty="0"/>
          </a:p>
          <a:p>
            <a:pPr marL="285750" indent="-285750">
              <a:buFontTx/>
              <a:buChar char="-"/>
            </a:pPr>
            <a:r>
              <a:rPr lang="ko-Kore-KR" altLang="en-US" sz="1600" dirty="0"/>
              <a:t>시간변수</a:t>
            </a:r>
            <a:r>
              <a:rPr lang="en-US" altLang="ko-Kore-KR" sz="1600" dirty="0"/>
              <a:t>, </a:t>
            </a:r>
            <a:r>
              <a:rPr lang="en-US" altLang="ko-KR" sz="1600" dirty="0"/>
              <a:t>0</a:t>
            </a:r>
            <a:r>
              <a:rPr lang="ko-KR" altLang="en-US" sz="1600" dirty="0" err="1"/>
              <a:t>으로만</a:t>
            </a:r>
            <a:r>
              <a:rPr lang="ko-KR" altLang="en-US" sz="1600" dirty="0"/>
              <a:t> 채워진 변수 등 </a:t>
            </a:r>
            <a:r>
              <a:rPr lang="en-US" altLang="ko-KR" sz="1600" dirty="0"/>
              <a:t>20</a:t>
            </a:r>
            <a:r>
              <a:rPr lang="ko-KR" altLang="en-US" sz="1600" dirty="0"/>
              <a:t>개의 컬럼 제거</a:t>
            </a:r>
            <a:endParaRPr lang="en-US" altLang="ko-KR" sz="1600" dirty="0"/>
          </a:p>
          <a:p>
            <a:r>
              <a:rPr lang="en-US" altLang="ko-KR" sz="1050" dirty="0"/>
              <a:t>['_id', '</a:t>
            </a:r>
            <a:r>
              <a:rPr lang="en-US" altLang="ko-KR" sz="1050" dirty="0" err="1"/>
              <a:t>TimeStamp</a:t>
            </a:r>
            <a:r>
              <a:rPr lang="en-US" altLang="ko-KR" sz="1050" dirty="0"/>
              <a:t>', 'PART_FACT_PLAN_DATE', 'Reason', 'PART_FACT_SERIAL', 'PART_NAME', 'EQUIP_CD', 'EQUIP_NAME', 'Barrel_Temperature_7’, '</a:t>
            </a:r>
            <a:r>
              <a:rPr lang="en-US" altLang="ko-KR" sz="1050" dirty="0" err="1"/>
              <a:t>Switch_Over_Position</a:t>
            </a:r>
            <a:r>
              <a:rPr lang="en-US" altLang="ko-KR" sz="1050" dirty="0"/>
              <a:t>', 'Mold_Temperature_1', 'Mold_Temperature_2','Mold_Temperature_5', 'Mold_Temperature_6', 'Mold_Temperature_7’, 'Mold_Temperature_8', 'Mold_Temperature_9', 'Mold_Temperature_10', 'Mold_Temperature_11', 'Mold_Temperature_12']</a:t>
            </a:r>
          </a:p>
          <a:p>
            <a:pPr marL="285750" indent="-285750">
              <a:buFontTx/>
              <a:buChar char="-"/>
            </a:pPr>
            <a:endParaRPr lang="en-US" altLang="ko-Kore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/>
              <a:t>1</a:t>
            </a:r>
            <a:r>
              <a:rPr lang="ko-KR" altLang="en-US" sz="1600" dirty="0"/>
              <a:t>개의 종속변수</a:t>
            </a:r>
            <a:r>
              <a:rPr lang="en-US" altLang="ko-KR" sz="1600" dirty="0"/>
              <a:t>(</a:t>
            </a:r>
            <a:r>
              <a:rPr lang="en-US" altLang="ko-KR" sz="1600" dirty="0" err="1"/>
              <a:t>PassOrFail</a:t>
            </a:r>
            <a:r>
              <a:rPr lang="en-US" altLang="ko-KR" sz="1600" dirty="0"/>
              <a:t>)</a:t>
            </a:r>
            <a:r>
              <a:rPr lang="ko-KR" altLang="en-US" sz="1600" dirty="0"/>
              <a:t>와 </a:t>
            </a:r>
            <a:r>
              <a:rPr lang="en-US" altLang="ko-KR" sz="1600" dirty="0"/>
              <a:t>24</a:t>
            </a:r>
            <a:r>
              <a:rPr lang="ko-KR" altLang="en-US" sz="1600" dirty="0"/>
              <a:t>개의 독립변수 사용</a:t>
            </a:r>
            <a:endParaRPr lang="en-US" altLang="ko-Kore-KR" sz="16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AE696E1-52DA-AE42-8F4B-B638361539A1}"/>
              </a:ext>
            </a:extLst>
          </p:cNvPr>
          <p:cNvGrpSpPr/>
          <p:nvPr/>
        </p:nvGrpSpPr>
        <p:grpSpPr>
          <a:xfrm>
            <a:off x="7866141" y="4803820"/>
            <a:ext cx="3360035" cy="1766084"/>
            <a:chOff x="7866141" y="4803820"/>
            <a:chExt cx="3360035" cy="176608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D8A3E90-00C4-4D43-9690-0CF0EC257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66141" y="4803820"/>
              <a:ext cx="3360035" cy="14693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C763DA-D3C0-E240-B82E-08A08D0A0F11}"/>
                </a:ext>
              </a:extLst>
            </p:cNvPr>
            <p:cNvSpPr txBox="1"/>
            <p:nvPr/>
          </p:nvSpPr>
          <p:spPr>
            <a:xfrm>
              <a:off x="8183717" y="6292905"/>
              <a:ext cx="28277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dirty="0"/>
                <a:t>&lt; </a:t>
              </a:r>
              <a:r>
                <a:rPr kumimoji="1" lang="ko-Kore-KR" altLang="en-US" sz="1200" dirty="0"/>
                <a:t>생산한 사출기 모델명 갯수 비교</a:t>
              </a:r>
              <a:r>
                <a:rPr kumimoji="1" lang="en-US" altLang="ko-Kore-KR" sz="1200" dirty="0"/>
                <a:t>&gt;</a:t>
              </a:r>
              <a:endParaRPr kumimoji="1" lang="ko-Kore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816580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D4273E-569E-444B-8A2B-00FEBEE600B1}"/>
              </a:ext>
            </a:extLst>
          </p:cNvPr>
          <p:cNvSpPr txBox="1"/>
          <p:nvPr/>
        </p:nvSpPr>
        <p:spPr>
          <a:xfrm>
            <a:off x="620690" y="167607"/>
            <a:ext cx="9953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사출성형 데이터 전처리</a:t>
            </a:r>
            <a:endParaRPr lang="en" altLang="ko-Kore-KR" sz="28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6CBECC-C6D5-7142-930E-70C827DB6445}"/>
              </a:ext>
            </a:extLst>
          </p:cNvPr>
          <p:cNvSpPr/>
          <p:nvPr/>
        </p:nvSpPr>
        <p:spPr>
          <a:xfrm>
            <a:off x="377792" y="0"/>
            <a:ext cx="158816" cy="998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9B09D6-CD7A-F041-97E7-2920729A09EE}"/>
              </a:ext>
            </a:extLst>
          </p:cNvPr>
          <p:cNvSpPr txBox="1"/>
          <p:nvPr/>
        </p:nvSpPr>
        <p:spPr>
          <a:xfrm>
            <a:off x="950910" y="1227526"/>
            <a:ext cx="9953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ko-Kore-KR" altLang="en-US" sz="2400" b="1" dirty="0"/>
              <a:t>사출성형기 데이터셋 전처리 과정</a:t>
            </a:r>
            <a:endParaRPr lang="en" altLang="ko-Kore-KR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C763DA-D3C0-E240-B82E-08A08D0A0F11}"/>
              </a:ext>
            </a:extLst>
          </p:cNvPr>
          <p:cNvSpPr txBox="1"/>
          <p:nvPr/>
        </p:nvSpPr>
        <p:spPr>
          <a:xfrm>
            <a:off x="2125538" y="6241123"/>
            <a:ext cx="28277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&lt; </a:t>
            </a:r>
            <a:r>
              <a:rPr kumimoji="1" lang="ko-Kore-KR" altLang="en-US" sz="1200" dirty="0"/>
              <a:t>사용 데이터 셋 정보 </a:t>
            </a:r>
            <a:r>
              <a:rPr kumimoji="1" lang="en-US" altLang="ko-Kore-KR" sz="1200" dirty="0"/>
              <a:t>&gt;</a:t>
            </a:r>
            <a:endParaRPr kumimoji="1" lang="ko-Kore-KR" altLang="en-US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4027574-F64A-EF4E-AD6B-73709083C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454" y="1774744"/>
            <a:ext cx="4543886" cy="44326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FC9AE0-1923-C847-AE0E-4406D5DE12F3}"/>
              </a:ext>
            </a:extLst>
          </p:cNvPr>
          <p:cNvSpPr txBox="1"/>
          <p:nvPr/>
        </p:nvSpPr>
        <p:spPr>
          <a:xfrm>
            <a:off x="6380661" y="2177075"/>
            <a:ext cx="533911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ore-KR" altLang="en-US" dirty="0"/>
              <a:t>사용 데이터 셋 모양 확인</a:t>
            </a:r>
            <a:endParaRPr lang="en-US" altLang="ko-Kore-KR" dirty="0"/>
          </a:p>
          <a:p>
            <a:r>
              <a:rPr lang="en" altLang="ko-Kore-KR" dirty="0"/>
              <a:t>  </a:t>
            </a:r>
          </a:p>
          <a:p>
            <a:r>
              <a:rPr lang="en" altLang="ko-KR" sz="1600" dirty="0"/>
              <a:t>    </a:t>
            </a:r>
            <a:r>
              <a:rPr lang="en-US" altLang="ko-KR" sz="1600" dirty="0"/>
              <a:t>- CN7&amp;RG3 </a:t>
            </a:r>
            <a:r>
              <a:rPr lang="ko-KR" altLang="en-US" sz="1600" dirty="0"/>
              <a:t>데이터 셋 </a:t>
            </a:r>
            <a:r>
              <a:rPr lang="en-US" altLang="ko-KR" sz="1600" dirty="0"/>
              <a:t>: (7992, 25)</a:t>
            </a:r>
          </a:p>
          <a:p>
            <a:endParaRPr lang="en-US" altLang="ko-Kore-KR" sz="1600" dirty="0"/>
          </a:p>
          <a:p>
            <a:r>
              <a:rPr lang="en-US" altLang="ko-Kore-KR" sz="1600" dirty="0"/>
              <a:t>    - CN7 </a:t>
            </a:r>
            <a:r>
              <a:rPr lang="ko-KR" altLang="en-US" sz="1600" dirty="0"/>
              <a:t>데이터 셋  </a:t>
            </a:r>
            <a:r>
              <a:rPr lang="en-US" altLang="ko-Kore-KR" sz="1600" dirty="0"/>
              <a:t>: (6736, 25)</a:t>
            </a:r>
          </a:p>
          <a:p>
            <a:endParaRPr lang="en-US" altLang="ko-Kore-KR" sz="1600" dirty="0"/>
          </a:p>
          <a:p>
            <a:r>
              <a:rPr lang="en-US" altLang="ko-Kore-KR" sz="1600" dirty="0"/>
              <a:t>    - RG3 </a:t>
            </a:r>
            <a:r>
              <a:rPr lang="ko-KR" altLang="en-US" sz="1600" dirty="0"/>
              <a:t>데이터 셋  </a:t>
            </a:r>
            <a:r>
              <a:rPr lang="en-US" altLang="ko-Kore-KR" sz="1600" dirty="0"/>
              <a:t>: (1256, 25)</a:t>
            </a:r>
          </a:p>
        </p:txBody>
      </p:sp>
    </p:spTree>
    <p:extLst>
      <p:ext uri="{BB962C8B-B14F-4D97-AF65-F5344CB8AC3E}">
        <p14:creationId xmlns:p14="http://schemas.microsoft.com/office/powerpoint/2010/main" val="742614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D4273E-569E-444B-8A2B-00FEBEE600B1}"/>
              </a:ext>
            </a:extLst>
          </p:cNvPr>
          <p:cNvSpPr txBox="1"/>
          <p:nvPr/>
        </p:nvSpPr>
        <p:spPr>
          <a:xfrm>
            <a:off x="620690" y="167607"/>
            <a:ext cx="9953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탐색적 데이터 분석</a:t>
            </a:r>
            <a:endParaRPr lang="en" altLang="ko-Kore-KR" sz="28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6CBECC-C6D5-7142-930E-70C827DB6445}"/>
              </a:ext>
            </a:extLst>
          </p:cNvPr>
          <p:cNvSpPr/>
          <p:nvPr/>
        </p:nvSpPr>
        <p:spPr>
          <a:xfrm>
            <a:off x="377792" y="0"/>
            <a:ext cx="158816" cy="998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9B09D6-CD7A-F041-97E7-2920729A09EE}"/>
              </a:ext>
            </a:extLst>
          </p:cNvPr>
          <p:cNvSpPr txBox="1"/>
          <p:nvPr/>
        </p:nvSpPr>
        <p:spPr>
          <a:xfrm>
            <a:off x="950910" y="1227526"/>
            <a:ext cx="9953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ko-Kore-KR" altLang="en-US" sz="2400" b="1" dirty="0"/>
              <a:t>사출성형기 데이터셋 탐색적 데이터 분석</a:t>
            </a:r>
            <a:endParaRPr lang="en" altLang="ko-Kore-KR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3243D7-0978-B041-80FD-7949634C527D}"/>
              </a:ext>
            </a:extLst>
          </p:cNvPr>
          <p:cNvSpPr txBox="1"/>
          <p:nvPr/>
        </p:nvSpPr>
        <p:spPr>
          <a:xfrm>
            <a:off x="1570119" y="1867982"/>
            <a:ext cx="9334087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ore-KR" altLang="en-US" dirty="0"/>
              <a:t>사출품 양품과 불량품 비율 확인</a:t>
            </a:r>
            <a:endParaRPr lang="en-US" altLang="ko-Kore-KR" dirty="0"/>
          </a:p>
          <a:p>
            <a:pPr marL="285750" indent="-285750">
              <a:buFontTx/>
              <a:buChar char="-"/>
            </a:pPr>
            <a:endParaRPr lang="en-US" altLang="ko-Kore-KR" sz="1000" dirty="0"/>
          </a:p>
          <a:p>
            <a:pPr marL="285750" indent="-285750">
              <a:buFontTx/>
              <a:buChar char="-"/>
            </a:pPr>
            <a:r>
              <a:rPr lang="ko-Kore-KR" altLang="en-US" dirty="0"/>
              <a:t>양품과 불량품에 대한 심각한 클래스 불균형 확인</a:t>
            </a:r>
            <a:endParaRPr lang="en-US" altLang="ko-Kore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E9ED95F-DD2A-0A45-A26A-BBA12CFBC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71" y="2868378"/>
            <a:ext cx="10712835" cy="33263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37096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D4273E-569E-444B-8A2B-00FEBEE600B1}"/>
              </a:ext>
            </a:extLst>
          </p:cNvPr>
          <p:cNvSpPr txBox="1"/>
          <p:nvPr/>
        </p:nvSpPr>
        <p:spPr>
          <a:xfrm>
            <a:off x="620690" y="167607"/>
            <a:ext cx="9953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탐색적 데이터 분석</a:t>
            </a:r>
            <a:endParaRPr lang="en" altLang="ko-Kore-KR" sz="28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6CBECC-C6D5-7142-930E-70C827DB6445}"/>
              </a:ext>
            </a:extLst>
          </p:cNvPr>
          <p:cNvSpPr/>
          <p:nvPr/>
        </p:nvSpPr>
        <p:spPr>
          <a:xfrm>
            <a:off x="377792" y="0"/>
            <a:ext cx="158816" cy="998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9B09D6-CD7A-F041-97E7-2920729A09EE}"/>
              </a:ext>
            </a:extLst>
          </p:cNvPr>
          <p:cNvSpPr txBox="1"/>
          <p:nvPr/>
        </p:nvSpPr>
        <p:spPr>
          <a:xfrm>
            <a:off x="950910" y="1227526"/>
            <a:ext cx="9953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ko-Kore-KR" altLang="en-US" sz="2400" b="1" dirty="0"/>
              <a:t>사출성형기 데이터셋 탐색적 데이터 분석</a:t>
            </a:r>
            <a:endParaRPr lang="en" altLang="ko-Kore-KR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3243D7-0978-B041-80FD-7949634C527D}"/>
              </a:ext>
            </a:extLst>
          </p:cNvPr>
          <p:cNvSpPr txBox="1"/>
          <p:nvPr/>
        </p:nvSpPr>
        <p:spPr>
          <a:xfrm>
            <a:off x="1570119" y="1680455"/>
            <a:ext cx="9334087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ore-KR" altLang="en-US" sz="1600" dirty="0"/>
              <a:t>각 데이터별 피어슨 유사도 확인</a:t>
            </a:r>
            <a:endParaRPr lang="en-US" altLang="ko-Kore-KR" sz="1600" dirty="0"/>
          </a:p>
          <a:p>
            <a:endParaRPr lang="ko-Kore-KR" altLang="en-US" sz="500" dirty="0"/>
          </a:p>
          <a:p>
            <a:pPr marL="285750" indent="-285750">
              <a:buFontTx/>
              <a:buChar char="-"/>
            </a:pPr>
            <a:r>
              <a:rPr lang="en-US" altLang="ko-Kore-KR" sz="1600" dirty="0"/>
              <a:t>CN7&amp;RG3, CN7 </a:t>
            </a:r>
            <a:r>
              <a:rPr lang="ko-Kore-KR" altLang="en-US" sz="1600" dirty="0"/>
              <a:t>데이터 셋</a:t>
            </a:r>
            <a:r>
              <a:rPr lang="en-US" altLang="ko-Kore-KR" sz="1600" dirty="0"/>
              <a:t> ”</a:t>
            </a:r>
            <a:r>
              <a:rPr lang="en-US" altLang="ko-Kore-KR" sz="1600" dirty="0" err="1"/>
              <a:t>Barrel_Temperature</a:t>
            </a:r>
            <a:r>
              <a:rPr lang="en-US" altLang="ko-KR" sz="1600" dirty="0"/>
              <a:t>” </a:t>
            </a:r>
            <a:r>
              <a:rPr lang="ko-KR" altLang="en-US" sz="1600" dirty="0"/>
              <a:t>변수간 높은 상관성</a:t>
            </a:r>
            <a:endParaRPr lang="en-US" altLang="ko-KR" sz="1600" dirty="0"/>
          </a:p>
          <a:p>
            <a:endParaRPr lang="en-US" altLang="ko-KR" sz="600" dirty="0"/>
          </a:p>
          <a:p>
            <a:pPr marL="285750" indent="-285750">
              <a:buFontTx/>
              <a:buChar char="-"/>
            </a:pPr>
            <a:r>
              <a:rPr lang="en-US" altLang="ko-Kore-KR" sz="1600" dirty="0"/>
              <a:t>RG3 </a:t>
            </a:r>
            <a:r>
              <a:rPr lang="ko-Kore-KR" altLang="en-US" sz="1600" dirty="0"/>
              <a:t>데이터 셋 </a:t>
            </a:r>
            <a:r>
              <a:rPr lang="en-US" altLang="ko-Kore-KR" sz="1600" dirty="0"/>
              <a:t>“Pressure” </a:t>
            </a:r>
            <a:r>
              <a:rPr lang="ko-Kore-KR" altLang="en-US" sz="1600" dirty="0"/>
              <a:t>변수간 높은 상관성 </a:t>
            </a:r>
            <a:endParaRPr lang="en-US" altLang="ko-Kore-KR" sz="1600" dirty="0"/>
          </a:p>
        </p:txBody>
      </p:sp>
      <p:pic>
        <p:nvPicPr>
          <p:cNvPr id="5" name="그림 4" descr="텍스트, 낱말맞추기게임, 검은색, 하얀색이(가) 표시된 사진&#10;&#10;자동 생성된 설명">
            <a:extLst>
              <a:ext uri="{FF2B5EF4-FFF2-40B4-BE49-F238E27FC236}">
                <a16:creationId xmlns:a16="http://schemas.microsoft.com/office/drawing/2014/main" id="{B2C44F28-F562-3241-AC01-1FA42C1EB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8" y="2709348"/>
            <a:ext cx="3506094" cy="37213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 descr="텍스트, 낱말맞추기게임, 검은색이(가) 표시된 사진&#10;&#10;자동 생성된 설명">
            <a:extLst>
              <a:ext uri="{FF2B5EF4-FFF2-40B4-BE49-F238E27FC236}">
                <a16:creationId xmlns:a16="http://schemas.microsoft.com/office/drawing/2014/main" id="{384A9014-2A42-1C48-B28F-006713E9B4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225" y="2704577"/>
            <a:ext cx="3506094" cy="37308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 descr="텍스트, 낱말맞추기게임, 건물, 검은색이(가) 표시된 사진&#10;&#10;자동 생성된 설명">
            <a:extLst>
              <a:ext uri="{FF2B5EF4-FFF2-40B4-BE49-F238E27FC236}">
                <a16:creationId xmlns:a16="http://schemas.microsoft.com/office/drawing/2014/main" id="{43AF45DE-37CD-EB4B-B82D-51921E9CD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760" y="2704577"/>
            <a:ext cx="3507172" cy="37308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9325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D4273E-569E-444B-8A2B-00FEBEE600B1}"/>
              </a:ext>
            </a:extLst>
          </p:cNvPr>
          <p:cNvSpPr txBox="1"/>
          <p:nvPr/>
        </p:nvSpPr>
        <p:spPr>
          <a:xfrm>
            <a:off x="620690" y="167607"/>
            <a:ext cx="9953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탐색적 데이터 분석</a:t>
            </a:r>
            <a:endParaRPr lang="en" altLang="ko-Kore-KR" sz="28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6CBECC-C6D5-7142-930E-70C827DB6445}"/>
              </a:ext>
            </a:extLst>
          </p:cNvPr>
          <p:cNvSpPr/>
          <p:nvPr/>
        </p:nvSpPr>
        <p:spPr>
          <a:xfrm>
            <a:off x="377792" y="0"/>
            <a:ext cx="158816" cy="998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9B09D6-CD7A-F041-97E7-2920729A09EE}"/>
              </a:ext>
            </a:extLst>
          </p:cNvPr>
          <p:cNvSpPr txBox="1"/>
          <p:nvPr/>
        </p:nvSpPr>
        <p:spPr>
          <a:xfrm>
            <a:off x="950910" y="1227526"/>
            <a:ext cx="9953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ko-Kore-KR" altLang="en-US" sz="2400" b="1" dirty="0"/>
              <a:t>사출성형기 데이터셋 탐색적 데이터 분석</a:t>
            </a:r>
            <a:endParaRPr lang="en" altLang="ko-Kore-KR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3243D7-0978-B041-80FD-7949634C527D}"/>
              </a:ext>
            </a:extLst>
          </p:cNvPr>
          <p:cNvSpPr txBox="1"/>
          <p:nvPr/>
        </p:nvSpPr>
        <p:spPr>
          <a:xfrm>
            <a:off x="1570119" y="1924082"/>
            <a:ext cx="9334087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ore-KR" altLang="en-US" sz="1600" dirty="0"/>
              <a:t>각 데이터별 주요 인자 분포 확인</a:t>
            </a:r>
            <a:endParaRPr lang="en-US" altLang="ko-Kore-KR" sz="1600" dirty="0"/>
          </a:p>
          <a:p>
            <a:pPr marL="285750" indent="-285750">
              <a:buFontTx/>
              <a:buChar char="-"/>
            </a:pPr>
            <a:endParaRPr lang="ko-Kore-KR" altLang="en-US" sz="500" dirty="0"/>
          </a:p>
          <a:p>
            <a:pPr marL="285750" indent="-285750">
              <a:buFontTx/>
              <a:buChar char="-"/>
            </a:pPr>
            <a:r>
              <a:rPr lang="en-US" altLang="ko-Kore-KR" sz="1600" dirty="0"/>
              <a:t>CN7</a:t>
            </a:r>
            <a:r>
              <a:rPr lang="en-US" altLang="ko-KR" sz="1600" dirty="0"/>
              <a:t>,</a:t>
            </a:r>
            <a:r>
              <a:rPr lang="en-US" altLang="ko-Kore-KR" sz="1600" dirty="0"/>
              <a:t> RG3 </a:t>
            </a:r>
            <a:r>
              <a:rPr lang="ko-Kore-KR" altLang="en-US" sz="1600" dirty="0"/>
              <a:t>데이터 셋 뚜렷한 분포차이 존재하지 않음</a:t>
            </a:r>
            <a:endParaRPr lang="en-US" altLang="ko-Kore-KR" sz="1600" dirty="0"/>
          </a:p>
          <a:p>
            <a:r>
              <a:rPr lang="ko-Kore-KR" altLang="en-US" sz="1600" dirty="0"/>
              <a:t> </a:t>
            </a:r>
            <a:endParaRPr lang="en-US" altLang="ko-Kore-KR" sz="16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3C391A2-145F-8740-9365-456C7FF7ACA2}"/>
              </a:ext>
            </a:extLst>
          </p:cNvPr>
          <p:cNvGrpSpPr/>
          <p:nvPr/>
        </p:nvGrpSpPr>
        <p:grpSpPr>
          <a:xfrm>
            <a:off x="7169426" y="1110631"/>
            <a:ext cx="4803962" cy="2696513"/>
            <a:chOff x="249813" y="1757759"/>
            <a:chExt cx="4803962" cy="269651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A3D972A-E221-A145-AC75-941ABCFDA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813" y="1757759"/>
              <a:ext cx="4803962" cy="241951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E689863-1376-EE4C-A1B9-220AFCE76FC4}"/>
                </a:ext>
              </a:extLst>
            </p:cNvPr>
            <p:cNvSpPr txBox="1"/>
            <p:nvPr/>
          </p:nvSpPr>
          <p:spPr>
            <a:xfrm>
              <a:off x="1237935" y="4177273"/>
              <a:ext cx="28277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dirty="0"/>
                <a:t>&lt; CN7&amp;RG3 </a:t>
              </a:r>
              <a:r>
                <a:rPr kumimoji="1" lang="ko-Kore-KR" altLang="en-US" sz="1200" dirty="0"/>
                <a:t>주요 인자 분포 </a:t>
              </a:r>
              <a:r>
                <a:rPr kumimoji="1" lang="en-US" altLang="ko-Kore-KR" sz="1200" dirty="0"/>
                <a:t>&gt;</a:t>
              </a:r>
              <a:endParaRPr kumimoji="1" lang="ko-Kore-KR" altLang="en-US" sz="1200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6920FF1-E937-7643-9464-AFF5D0DB7731}"/>
              </a:ext>
            </a:extLst>
          </p:cNvPr>
          <p:cNvGrpSpPr/>
          <p:nvPr/>
        </p:nvGrpSpPr>
        <p:grpSpPr>
          <a:xfrm>
            <a:off x="1123595" y="3983074"/>
            <a:ext cx="4803963" cy="2699379"/>
            <a:chOff x="5108903" y="3133658"/>
            <a:chExt cx="4803963" cy="269937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317EB8E-5DCF-5D4B-96E0-56DC26FA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8903" y="3133658"/>
              <a:ext cx="4803963" cy="241951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4D48E0B-D2A3-AD4C-9B1F-853A7CC39DD8}"/>
                </a:ext>
              </a:extLst>
            </p:cNvPr>
            <p:cNvSpPr txBox="1"/>
            <p:nvPr/>
          </p:nvSpPr>
          <p:spPr>
            <a:xfrm>
              <a:off x="6290971" y="5556038"/>
              <a:ext cx="28277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dirty="0"/>
                <a:t>&lt; CN7 </a:t>
              </a:r>
              <a:r>
                <a:rPr kumimoji="1" lang="ko-Kore-KR" altLang="en-US" sz="1200" dirty="0"/>
                <a:t>주요 인자 분포 </a:t>
              </a:r>
              <a:r>
                <a:rPr kumimoji="1" lang="en-US" altLang="ko-Kore-KR" sz="1200" dirty="0"/>
                <a:t>&gt;</a:t>
              </a:r>
              <a:endParaRPr kumimoji="1" lang="ko-Kore-KR" altLang="en-US" sz="1200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7A13415-219A-7247-B339-E3A73671C35F}"/>
              </a:ext>
            </a:extLst>
          </p:cNvPr>
          <p:cNvGrpSpPr/>
          <p:nvPr/>
        </p:nvGrpSpPr>
        <p:grpSpPr>
          <a:xfrm>
            <a:off x="7069870" y="3983074"/>
            <a:ext cx="4734135" cy="2732511"/>
            <a:chOff x="7255102" y="261215"/>
            <a:chExt cx="4734135" cy="273251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27BE89F-B9E8-2D40-8ED3-878337A27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5102" y="261215"/>
              <a:ext cx="4734135" cy="241951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8C7EF9-1F1A-C641-AB2F-6DE9B57EC817}"/>
                </a:ext>
              </a:extLst>
            </p:cNvPr>
            <p:cNvSpPr txBox="1"/>
            <p:nvPr/>
          </p:nvSpPr>
          <p:spPr>
            <a:xfrm>
              <a:off x="8208310" y="2716727"/>
              <a:ext cx="28277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dirty="0"/>
                <a:t>&lt; RG3 </a:t>
              </a:r>
              <a:r>
                <a:rPr kumimoji="1" lang="ko-Kore-KR" altLang="en-US" sz="1200" dirty="0"/>
                <a:t>주요 인자 분포 </a:t>
              </a:r>
              <a:r>
                <a:rPr kumimoji="1" lang="en-US" altLang="ko-Kore-KR" sz="1200" dirty="0"/>
                <a:t>&gt;</a:t>
              </a:r>
              <a:endParaRPr kumimoji="1" lang="ko-Kore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78942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20058</TotalTime>
  <Words>1171</Words>
  <Application>Microsoft Macintosh PowerPoint</Application>
  <PresentationFormat>와이드스크린</PresentationFormat>
  <Paragraphs>214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KoPub돋움체 Light</vt:lpstr>
      <vt:lpstr>Arial</vt:lpstr>
      <vt:lpstr>Wingdings</vt:lpstr>
      <vt:lpstr>맑은 고딕</vt:lpstr>
      <vt:lpstr>KoPub돋움체 Bold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user6616</dc:creator>
  <cp:lastModifiedBy>오형택</cp:lastModifiedBy>
  <cp:revision>209</cp:revision>
  <dcterms:created xsi:type="dcterms:W3CDTF">2017-11-16T00:50:54Z</dcterms:created>
  <dcterms:modified xsi:type="dcterms:W3CDTF">2021-12-03T01:55:55Z</dcterms:modified>
</cp:coreProperties>
</file>